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9" r:id="rId4"/>
    <p:sldId id="261" r:id="rId5"/>
    <p:sldId id="277" r:id="rId6"/>
    <p:sldId id="278" r:id="rId7"/>
    <p:sldId id="279" r:id="rId8"/>
    <p:sldId id="262" r:id="rId9"/>
    <p:sldId id="269" r:id="rId10"/>
    <p:sldId id="270" r:id="rId11"/>
    <p:sldId id="263" r:id="rId12"/>
    <p:sldId id="264" r:id="rId13"/>
    <p:sldId id="265" r:id="rId14"/>
    <p:sldId id="281" r:id="rId15"/>
    <p:sldId id="266" r:id="rId16"/>
    <p:sldId id="282" r:id="rId17"/>
  </p:sldIdLst>
  <p:sldSz cx="9144000" cy="6858000" type="screen4x3"/>
  <p:notesSz cx="6858000" cy="9144000"/>
  <p:defaultTextStyle>
    <a:defPPr>
      <a:defRPr lang="zh-CN"/>
    </a:defPPr>
    <a:lvl1pPr algn="l" rtl="0" fontAlgn="base">
      <a:spcBef>
        <a:spcPct val="0"/>
      </a:spcBef>
      <a:spcAft>
        <a:spcPct val="0"/>
      </a:spcAft>
      <a:defRPr sz="2800" kern="1200">
        <a:solidFill>
          <a:srgbClr val="FFFFFF"/>
        </a:solidFill>
        <a:latin typeface="Arial" charset="0"/>
        <a:ea typeface="宋体" charset="-122"/>
        <a:cs typeface="+mn-cs"/>
        <a:sym typeface="Helvetica" pitchFamily="34" charset="0"/>
      </a:defRPr>
    </a:lvl1pPr>
    <a:lvl2pPr marL="457200" algn="l" rtl="0" fontAlgn="base">
      <a:spcBef>
        <a:spcPct val="0"/>
      </a:spcBef>
      <a:spcAft>
        <a:spcPct val="0"/>
      </a:spcAft>
      <a:defRPr sz="2800" kern="1200">
        <a:solidFill>
          <a:srgbClr val="FFFFFF"/>
        </a:solidFill>
        <a:latin typeface="Arial" charset="0"/>
        <a:ea typeface="宋体" charset="-122"/>
        <a:cs typeface="+mn-cs"/>
        <a:sym typeface="Helvetica" pitchFamily="34" charset="0"/>
      </a:defRPr>
    </a:lvl2pPr>
    <a:lvl3pPr marL="914400" algn="l" rtl="0" fontAlgn="base">
      <a:spcBef>
        <a:spcPct val="0"/>
      </a:spcBef>
      <a:spcAft>
        <a:spcPct val="0"/>
      </a:spcAft>
      <a:defRPr sz="2800" kern="1200">
        <a:solidFill>
          <a:srgbClr val="FFFFFF"/>
        </a:solidFill>
        <a:latin typeface="Arial" charset="0"/>
        <a:ea typeface="宋体" charset="-122"/>
        <a:cs typeface="+mn-cs"/>
        <a:sym typeface="Helvetica" pitchFamily="34" charset="0"/>
      </a:defRPr>
    </a:lvl3pPr>
    <a:lvl4pPr marL="1371600" algn="l" rtl="0" fontAlgn="base">
      <a:spcBef>
        <a:spcPct val="0"/>
      </a:spcBef>
      <a:spcAft>
        <a:spcPct val="0"/>
      </a:spcAft>
      <a:defRPr sz="2800" kern="1200">
        <a:solidFill>
          <a:srgbClr val="FFFFFF"/>
        </a:solidFill>
        <a:latin typeface="Arial" charset="0"/>
        <a:ea typeface="宋体" charset="-122"/>
        <a:cs typeface="+mn-cs"/>
        <a:sym typeface="Helvetica" pitchFamily="34" charset="0"/>
      </a:defRPr>
    </a:lvl4pPr>
    <a:lvl5pPr marL="1828800" algn="l" rtl="0" fontAlgn="base">
      <a:spcBef>
        <a:spcPct val="0"/>
      </a:spcBef>
      <a:spcAft>
        <a:spcPct val="0"/>
      </a:spcAft>
      <a:defRPr sz="2800" kern="1200">
        <a:solidFill>
          <a:srgbClr val="FFFFFF"/>
        </a:solidFill>
        <a:latin typeface="Arial" charset="0"/>
        <a:ea typeface="宋体" charset="-122"/>
        <a:cs typeface="+mn-cs"/>
        <a:sym typeface="Helvetica" pitchFamily="34" charset="0"/>
      </a:defRPr>
    </a:lvl5pPr>
    <a:lvl6pPr marL="2286000" algn="l" defTabSz="914400" rtl="0" eaLnBrk="1" latinLnBrk="0" hangingPunct="1">
      <a:defRPr sz="2800" kern="1200">
        <a:solidFill>
          <a:srgbClr val="FFFFFF"/>
        </a:solidFill>
        <a:latin typeface="Arial" charset="0"/>
        <a:ea typeface="宋体" charset="-122"/>
        <a:cs typeface="+mn-cs"/>
        <a:sym typeface="Helvetica" pitchFamily="34" charset="0"/>
      </a:defRPr>
    </a:lvl6pPr>
    <a:lvl7pPr marL="2743200" algn="l" defTabSz="914400" rtl="0" eaLnBrk="1" latinLnBrk="0" hangingPunct="1">
      <a:defRPr sz="2800" kern="1200">
        <a:solidFill>
          <a:srgbClr val="FFFFFF"/>
        </a:solidFill>
        <a:latin typeface="Arial" charset="0"/>
        <a:ea typeface="宋体" charset="-122"/>
        <a:cs typeface="+mn-cs"/>
        <a:sym typeface="Helvetica" pitchFamily="34" charset="0"/>
      </a:defRPr>
    </a:lvl7pPr>
    <a:lvl8pPr marL="3200400" algn="l" defTabSz="914400" rtl="0" eaLnBrk="1" latinLnBrk="0" hangingPunct="1">
      <a:defRPr sz="2800" kern="1200">
        <a:solidFill>
          <a:srgbClr val="FFFFFF"/>
        </a:solidFill>
        <a:latin typeface="Arial" charset="0"/>
        <a:ea typeface="宋体" charset="-122"/>
        <a:cs typeface="+mn-cs"/>
        <a:sym typeface="Helvetica" pitchFamily="34" charset="0"/>
      </a:defRPr>
    </a:lvl8pPr>
    <a:lvl9pPr marL="3657600" algn="l" defTabSz="914400" rtl="0" eaLnBrk="1" latinLnBrk="0" hangingPunct="1">
      <a:defRPr sz="2800" kern="1200">
        <a:solidFill>
          <a:srgbClr val="FFFFFF"/>
        </a:solidFill>
        <a:latin typeface="Arial" charset="0"/>
        <a:ea typeface="宋体" charset="-122"/>
        <a:cs typeface="+mn-cs"/>
        <a:sym typeface="Helvetica"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ou Shulin" initials="Y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ECDD"/>
          </a:solidFill>
        </a:fill>
      </a:tcStyle>
    </a:wholeTbl>
    <a:band2H>
      <a:tcTxStyle/>
      <a:tcStyle>
        <a:tcBdr/>
        <a:fill>
          <a:solidFill>
            <a:srgbClr val="E6F6EF"/>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firstRow>
  </a:tblStyle>
  <a:tblStyle styleId="{C7B018BB-80A7-4F77-B60F-C8B233D01FF8}"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E6"/>
          </a:solidFill>
        </a:fill>
      </a:tcStyle>
    </a:wholeTbl>
    <a:band2H>
      <a:tcTxStyle/>
      <a:tcStyle>
        <a:tcBdr/>
        <a:fill>
          <a:solidFill>
            <a:srgbClr val="E7E7F3"/>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B9"/>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B9"/>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B9"/>
          </a:solidFill>
        </a:fill>
      </a:tcStyle>
    </a:firstRow>
  </a:tblStyle>
  <a:tblStyle styleId="{CF821DB8-F4EB-4A41-A1BA-3FCAFE7338EE}" styleName="">
    <a:tblBg/>
    <a:wholeTbl>
      <a:tcTxStyle b="on" i="on">
        <a:font>
          <a:latin typeface="Times New Roman"/>
          <a:ea typeface="Times New Roman"/>
          <a:cs typeface="Times New Roma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Times New Roman"/>
          <a:ea typeface="Times New Roman"/>
          <a:cs typeface="Times New Roma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CC99"/>
          </a:solidFill>
        </a:fill>
      </a:tcStyle>
    </a:firstCol>
    <a:lastRow>
      <a:tcTxStyle b="on" i="on">
        <a:font>
          <a:latin typeface="Times New Roman"/>
          <a:ea typeface="Times New Roman"/>
          <a:cs typeface="Times New Roman"/>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imes New Roman"/>
          <a:ea typeface="Times New Roman"/>
          <a:cs typeface="Times New Roman"/>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0CC99"/>
          </a:solidFill>
        </a:fill>
      </a:tcStyle>
    </a:firstRow>
  </a:tblStyle>
  <a:tblStyle styleId="{33BA23B1-9221-436E-865A-0063620EA4FD}"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9557" autoAdjust="0"/>
  </p:normalViewPr>
  <p:slideViewPr>
    <p:cSldViewPr>
      <p:cViewPr>
        <p:scale>
          <a:sx n="64" d="100"/>
          <a:sy n="64" d="100"/>
        </p:scale>
        <p:origin x="-1344"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noProof="0">
              <a:sym typeface="Avenir Book"/>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noProof="0">
              <a:sym typeface="Avenir Book"/>
            </a:endParaRPr>
          </a:p>
        </p:txBody>
      </p:sp>
    </p:spTree>
    <p:extLst>
      <p:ext uri="{BB962C8B-B14F-4D97-AF65-F5344CB8AC3E}">
        <p14:creationId xmlns="" xmlns:p14="http://schemas.microsoft.com/office/powerpoint/2010/main" val="1382132892"/>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30000"/>
      </a:spcBef>
      <a:spcAft>
        <a:spcPct val="0"/>
      </a:spcAft>
      <a:defRPr sz="2400">
        <a:solidFill>
          <a:schemeClr val="tx1"/>
        </a:solidFill>
        <a:latin typeface="+mj-lt"/>
        <a:ea typeface="+mj-ea"/>
        <a:cs typeface="+mj-cs"/>
        <a:sym typeface="Avenir Book"/>
      </a:defRPr>
    </a:lvl1pPr>
    <a:lvl2pPr marL="742950" indent="-285750" algn="l" defTabSz="457200" rtl="0" eaLnBrk="0" fontAlgn="base" hangingPunct="0">
      <a:lnSpc>
        <a:spcPct val="125000"/>
      </a:lnSpc>
      <a:spcBef>
        <a:spcPct val="30000"/>
      </a:spcBef>
      <a:spcAft>
        <a:spcPct val="0"/>
      </a:spcAft>
      <a:defRPr sz="2400">
        <a:solidFill>
          <a:schemeClr val="tx1"/>
        </a:solidFill>
        <a:latin typeface="+mj-lt"/>
        <a:ea typeface="+mj-ea"/>
        <a:cs typeface="+mj-cs"/>
        <a:sym typeface="Avenir Book"/>
      </a:defRPr>
    </a:lvl2pPr>
    <a:lvl3pPr marL="1143000" indent="-228600" algn="l" defTabSz="457200" rtl="0" eaLnBrk="0" fontAlgn="base" hangingPunct="0">
      <a:lnSpc>
        <a:spcPct val="125000"/>
      </a:lnSpc>
      <a:spcBef>
        <a:spcPct val="30000"/>
      </a:spcBef>
      <a:spcAft>
        <a:spcPct val="0"/>
      </a:spcAft>
      <a:defRPr sz="2400">
        <a:solidFill>
          <a:schemeClr val="tx1"/>
        </a:solidFill>
        <a:latin typeface="+mj-lt"/>
        <a:ea typeface="+mj-ea"/>
        <a:cs typeface="+mj-cs"/>
        <a:sym typeface="Avenir Book"/>
      </a:defRPr>
    </a:lvl3pPr>
    <a:lvl4pPr marL="1600200" indent="-228600" algn="l" defTabSz="457200" rtl="0" eaLnBrk="0" fontAlgn="base" hangingPunct="0">
      <a:lnSpc>
        <a:spcPct val="125000"/>
      </a:lnSpc>
      <a:spcBef>
        <a:spcPct val="30000"/>
      </a:spcBef>
      <a:spcAft>
        <a:spcPct val="0"/>
      </a:spcAft>
      <a:defRPr sz="2400">
        <a:solidFill>
          <a:schemeClr val="tx1"/>
        </a:solidFill>
        <a:latin typeface="+mj-lt"/>
        <a:ea typeface="+mj-ea"/>
        <a:cs typeface="+mj-cs"/>
        <a:sym typeface="Avenir Book"/>
      </a:defRPr>
    </a:lvl4pPr>
    <a:lvl5pPr marL="2057400" indent="-228600" algn="l" defTabSz="457200" rtl="0" eaLnBrk="0" fontAlgn="base" hangingPunct="0">
      <a:lnSpc>
        <a:spcPct val="125000"/>
      </a:lnSpc>
      <a:spcBef>
        <a:spcPct val="30000"/>
      </a:spcBef>
      <a:spcAft>
        <a:spcPct val="0"/>
      </a:spcAft>
      <a:defRPr sz="2400">
        <a:solidFill>
          <a:schemeClr val="tx1"/>
        </a:solidFill>
        <a:latin typeface="+mj-lt"/>
        <a:ea typeface="+mj-ea"/>
        <a:cs typeface="+mj-cs"/>
        <a:sym typeface="Avenir Book"/>
      </a:defRPr>
    </a:lvl5pPr>
    <a:lvl6pPr indent="1143000" defTabSz="457200">
      <a:lnSpc>
        <a:spcPct val="125000"/>
      </a:lnSpc>
      <a:defRPr sz="2400">
        <a:latin typeface="+mj-lt"/>
        <a:ea typeface="+mj-ea"/>
        <a:cs typeface="+mj-cs"/>
        <a:sym typeface="Avenir Book"/>
      </a:defRPr>
    </a:lvl6pPr>
    <a:lvl7pPr indent="1371600" defTabSz="457200">
      <a:lnSpc>
        <a:spcPct val="125000"/>
      </a:lnSpc>
      <a:defRPr sz="2400">
        <a:latin typeface="+mj-lt"/>
        <a:ea typeface="+mj-ea"/>
        <a:cs typeface="+mj-cs"/>
        <a:sym typeface="Avenir Book"/>
      </a:defRPr>
    </a:lvl7pPr>
    <a:lvl8pPr indent="1600200" defTabSz="457200">
      <a:lnSpc>
        <a:spcPct val="125000"/>
      </a:lnSpc>
      <a:defRPr sz="2400">
        <a:latin typeface="+mj-lt"/>
        <a:ea typeface="+mj-ea"/>
        <a:cs typeface="+mj-cs"/>
        <a:sym typeface="Avenir Book"/>
      </a:defRPr>
    </a:lvl8pPr>
    <a:lvl9pPr indent="1828800" defTabSz="457200">
      <a:lnSpc>
        <a:spcPct val="125000"/>
      </a:lnSpc>
      <a:defRPr sz="2400">
        <a:latin typeface="+mj-lt"/>
        <a:ea typeface="+mj-ea"/>
        <a:cs typeface="+mj-cs"/>
        <a:sym typeface="Avenir Book"/>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p:cNvSpPr>
          <p:nvPr>
            <p:ph type="sldImg"/>
          </p:nvPr>
        </p:nvSpPr>
        <p:spPr bwMode="auto">
          <a:noFill/>
        </p:spPr>
      </p:sp>
      <p:sp>
        <p:nvSpPr>
          <p:cNvPr id="13314" name="备注占位符 2"/>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r>
              <a:rPr lang="zh-CN" altLang="en-US" dirty="0" smtClean="0">
                <a:latin typeface="Helvetica" pitchFamily="34" charset="0"/>
              </a:rPr>
              <a:t>平台集成了化学工业出版社近年来承担的多项国家项目之成果，以我国机械工程、航空航天、电气工程、汽车与机床等装备制造业在长期设计制造过程中形成的海量信息资源为对象，以化学工业出版社已有资源为基础（但不限于此），以近千名签约专家及学者为我们提供源源不断的内容资源为保障，基于国家标准和行业标准，形成了</a:t>
            </a:r>
            <a:r>
              <a:rPr lang="en-US" altLang="zh-CN" dirty="0" smtClean="0">
                <a:latin typeface="Helvetica" pitchFamily="34" charset="0"/>
              </a:rPr>
              <a:t>CIDP</a:t>
            </a:r>
            <a:r>
              <a:rPr lang="zh-CN" altLang="en-US" dirty="0" smtClean="0">
                <a:latin typeface="Helvetica" pitchFamily="34" charset="0"/>
              </a:rPr>
              <a:t>装备制造业数字资源平台的优质内容资源。</a:t>
            </a:r>
            <a:endParaRPr lang="zh-CN"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p:spPr>
      </p:sp>
      <p:sp>
        <p:nvSpPr>
          <p:cNvPr id="15362" name="Rectangle 3"/>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endParaRPr lang="zh-CN"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p:spPr>
      </p:sp>
      <p:sp>
        <p:nvSpPr>
          <p:cNvPr id="17410" name="Rectangle 3"/>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p:spPr>
      </p:sp>
      <p:sp>
        <p:nvSpPr>
          <p:cNvPr id="19458" name="Rectangle 3"/>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p:spPr>
      </p:sp>
      <p:sp>
        <p:nvSpPr>
          <p:cNvPr id="21506" name="Rectangle 3"/>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pPr eaLnBrk="1" hangingPunct="1">
              <a:spcBef>
                <a:spcPct val="0"/>
              </a:spcBef>
            </a:pPr>
            <a:r>
              <a:rPr lang="zh-CN" altLang="en-US" sz="1700" smtClean="0">
                <a:solidFill>
                  <a:schemeClr val="tx2"/>
                </a:solidFill>
              </a:rPr>
              <a:t>知识单元的定义：就是对某一个具体知识的泛称，它是表述某一个实体或事物的信息融合，是最小的出版单元。</a:t>
            </a:r>
            <a:endParaRPr lang="zh-CN" altLang="en-US" sz="3200" smtClean="0">
              <a:solidFill>
                <a:schemeClr val="tx2"/>
              </a:solidFill>
            </a:endParaRPr>
          </a:p>
          <a:p>
            <a:pPr eaLnBrk="1" hangingPunct="1">
              <a:lnSpc>
                <a:spcPct val="150000"/>
              </a:lnSpc>
            </a:pPr>
            <a:r>
              <a:rPr lang="zh-CN" altLang="en-US" smtClean="0"/>
              <a:t>在本平台中，</a:t>
            </a:r>
            <a:r>
              <a:rPr lang="zh-CN" altLang="en-US" smtClean="0">
                <a:solidFill>
                  <a:srgbClr val="FF3300"/>
                </a:solidFill>
              </a:rPr>
              <a:t>知识单元</a:t>
            </a:r>
            <a:r>
              <a:rPr lang="zh-CN" altLang="en-US" smtClean="0"/>
              <a:t>被定义为</a:t>
            </a:r>
            <a:r>
              <a:rPr lang="zh-CN" altLang="en-US" smtClean="0">
                <a:solidFill>
                  <a:srgbClr val="FF3300"/>
                </a:solidFill>
              </a:rPr>
              <a:t>最小的数字出版单元</a:t>
            </a:r>
            <a:r>
              <a:rPr lang="zh-CN" altLang="en-US" smtClean="0"/>
              <a:t>。在划分知识点单元时，遵循如下原则：（</a:t>
            </a:r>
            <a:r>
              <a:rPr lang="en-US" altLang="zh-CN" smtClean="0"/>
              <a:t>1</a:t>
            </a:r>
            <a:r>
              <a:rPr lang="zh-CN" altLang="en-US" smtClean="0"/>
              <a:t>）适度颗粒性 ；（</a:t>
            </a:r>
            <a:r>
              <a:rPr lang="en-US" altLang="zh-CN" smtClean="0"/>
              <a:t>2</a:t>
            </a:r>
            <a:r>
              <a:rPr lang="zh-CN" altLang="en-US" smtClean="0"/>
              <a:t>）相对独立性与完整性；（</a:t>
            </a:r>
            <a:r>
              <a:rPr lang="en-US" altLang="zh-CN" smtClean="0"/>
              <a:t>3</a:t>
            </a:r>
            <a:r>
              <a:rPr lang="zh-CN" altLang="en-US" smtClean="0"/>
              <a:t>）便于分类与分级管理。</a:t>
            </a:r>
          </a:p>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5" name="Shape 5"/>
          <p:cNvSpPr>
            <a:spLocks noGrp="1"/>
          </p:cNvSpPr>
          <p:nvPr>
            <p:ph type="title"/>
          </p:nvPr>
        </p:nvSpPr>
        <p:spPr>
          <a:prstGeom prst="rect">
            <a:avLst/>
          </a:prstGeom>
        </p:spPr>
        <p:txBody>
          <a:bodyPr/>
          <a:lstStyle/>
          <a:p>
            <a:pPr lvl="0"/>
            <a:r>
              <a:rPr/>
              <a:t>标题文本</a:t>
            </a:r>
          </a:p>
        </p:txBody>
      </p:sp>
      <p:sp>
        <p:nvSpPr>
          <p:cNvPr id="6" name="Shape 6"/>
          <p:cNvSpPr>
            <a:spLocks noGrp="1"/>
          </p:cNvSpPr>
          <p:nvPr>
            <p:ph type="body" idx="1"/>
          </p:nvPr>
        </p:nvSpPr>
        <p:spPr>
          <a:prstGeom prst="rect">
            <a:avLst/>
          </a:prstGeom>
        </p:spPr>
        <p:txBody>
          <a:bodyPr/>
          <a:lstStyle/>
          <a:p>
            <a:pPr lvl="0"/>
            <a:r>
              <a:rPr/>
              <a:t>正文级别 1</a:t>
            </a:r>
          </a:p>
          <a:p>
            <a:pPr lvl="1"/>
            <a:r>
              <a:rPr/>
              <a:t>正文级别 2</a:t>
            </a:r>
          </a:p>
          <a:p>
            <a:pPr lvl="2"/>
            <a:r>
              <a:rPr/>
              <a:t>正文级别 3</a:t>
            </a:r>
          </a:p>
          <a:p>
            <a:pPr lvl="3"/>
            <a:r>
              <a:rPr/>
              <a:t>正文级别 4</a:t>
            </a:r>
          </a:p>
          <a:p>
            <a:pPr lvl="4"/>
            <a:r>
              <a:rPr/>
              <a:t>正文级别 5</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92175" y="177800"/>
            <a:ext cx="7359650" cy="1716088"/>
          </a:xfrm>
        </p:spPr>
        <p:txBody>
          <a:bodyPr/>
          <a:lstStyle/>
          <a:p>
            <a:r>
              <a:rPr lang="zh-CN" altLang="en-US"/>
              <a:t>单击此处编辑母版标题样式</a:t>
            </a:r>
          </a:p>
        </p:txBody>
      </p:sp>
      <p:sp>
        <p:nvSpPr>
          <p:cNvPr id="3" name="内容占位符 2"/>
          <p:cNvSpPr>
            <a:spLocks noGrp="1"/>
          </p:cNvSpPr>
          <p:nvPr>
            <p:ph idx="1"/>
          </p:nvPr>
        </p:nvSpPr>
        <p:spPr>
          <a:xfrm>
            <a:off x="892175" y="1946275"/>
            <a:ext cx="7359650" cy="40195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Shape 2"/>
          <p:cNvSpPr>
            <a:spLocks noGrp="1"/>
          </p:cNvSpPr>
          <p:nvPr>
            <p:ph type="title"/>
          </p:nvPr>
        </p:nvSpPr>
        <p:spPr bwMode="auto">
          <a:xfrm>
            <a:off x="892175" y="177800"/>
            <a:ext cx="7359650" cy="1716088"/>
          </a:xfrm>
          <a:prstGeom prst="rect">
            <a:avLst/>
          </a:prstGeom>
          <a:noFill/>
          <a:ln w="12700">
            <a:noFill/>
            <a:miter lim="400000"/>
            <a:headEnd/>
            <a:tailEnd/>
          </a:ln>
        </p:spPr>
        <p:txBody>
          <a:bodyPr vert="horz" wrap="square" lIns="35718" tIns="35718" rIns="35718" bIns="35718" numCol="1" anchor="ctr" anchorCtr="0" compatLnSpc="1">
            <a:prstTxWarp prst="textNoShape">
              <a:avLst/>
            </a:prstTxWarp>
          </a:bodyPr>
          <a:lstStyle/>
          <a:p>
            <a:pPr lvl="0"/>
            <a:r>
              <a:rPr lang="zh-CN" altLang="en-US" smtClean="0">
                <a:sym typeface="Gill Sans"/>
              </a:rPr>
              <a:t>标题文本</a:t>
            </a:r>
          </a:p>
        </p:txBody>
      </p:sp>
      <p:sp>
        <p:nvSpPr>
          <p:cNvPr id="1027" name="Shape 3"/>
          <p:cNvSpPr>
            <a:spLocks noGrp="1"/>
          </p:cNvSpPr>
          <p:nvPr>
            <p:ph type="body" idx="1"/>
          </p:nvPr>
        </p:nvSpPr>
        <p:spPr bwMode="auto">
          <a:xfrm>
            <a:off x="892175" y="1946275"/>
            <a:ext cx="7359650" cy="4019550"/>
          </a:xfrm>
          <a:prstGeom prst="rect">
            <a:avLst/>
          </a:prstGeom>
          <a:noFill/>
          <a:ln w="12700">
            <a:noFill/>
            <a:miter lim="400000"/>
            <a:headEnd/>
            <a:tailEnd/>
          </a:ln>
        </p:spPr>
        <p:txBody>
          <a:bodyPr vert="horz" wrap="square" lIns="35718" tIns="35718" rIns="35718" bIns="35718" numCol="1" anchor="ctr" anchorCtr="0" compatLnSpc="1">
            <a:prstTxWarp prst="textNoShape">
              <a:avLst/>
            </a:prstTxWarp>
          </a:bodyPr>
          <a:lstStyle/>
          <a:p>
            <a:pPr lvl="0"/>
            <a:r>
              <a:rPr lang="zh-CN" altLang="en-US" smtClean="0">
                <a:sym typeface="Gill Sans"/>
              </a:rPr>
              <a:t>正文级别 </a:t>
            </a:r>
            <a:r>
              <a:rPr lang="zh-CN" altLang="zh-CN" smtClean="0">
                <a:sym typeface="Gill Sans"/>
              </a:rPr>
              <a:t>1</a:t>
            </a:r>
          </a:p>
          <a:p>
            <a:pPr lvl="1"/>
            <a:r>
              <a:rPr lang="zh-CN" altLang="en-US" smtClean="0">
                <a:sym typeface="Gill Sans"/>
              </a:rPr>
              <a:t>正文级别 </a:t>
            </a:r>
            <a:r>
              <a:rPr lang="zh-CN" altLang="zh-CN" smtClean="0">
                <a:sym typeface="Gill Sans"/>
              </a:rPr>
              <a:t>2</a:t>
            </a:r>
          </a:p>
          <a:p>
            <a:pPr lvl="2"/>
            <a:r>
              <a:rPr lang="zh-CN" altLang="en-US" smtClean="0">
                <a:sym typeface="Gill Sans"/>
              </a:rPr>
              <a:t>正文级别 </a:t>
            </a:r>
            <a:r>
              <a:rPr lang="zh-CN" altLang="zh-CN" smtClean="0">
                <a:sym typeface="Gill Sans"/>
              </a:rPr>
              <a:t>3</a:t>
            </a:r>
          </a:p>
          <a:p>
            <a:pPr lvl="3"/>
            <a:r>
              <a:rPr lang="zh-CN" altLang="en-US" smtClean="0">
                <a:sym typeface="Gill Sans"/>
              </a:rPr>
              <a:t>正文级别 </a:t>
            </a:r>
            <a:r>
              <a:rPr lang="zh-CN" altLang="zh-CN" smtClean="0">
                <a:sym typeface="Gill Sans"/>
              </a:rPr>
              <a:t>4</a:t>
            </a:r>
          </a:p>
          <a:p>
            <a:pPr lvl="4"/>
            <a:r>
              <a:rPr lang="zh-CN" altLang="en-US" smtClean="0">
                <a:sym typeface="Gill Sans"/>
              </a:rPr>
              <a:t>正文级别 </a:t>
            </a:r>
            <a:r>
              <a:rPr lang="zh-CN" altLang="zh-CN" smtClean="0">
                <a:sym typeface="Gill Sans"/>
              </a:rPr>
              <a:t>5</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algn="ctr" defTabSz="584200" rtl="0" eaLnBrk="0" fontAlgn="base" hangingPunct="0">
        <a:spcBef>
          <a:spcPct val="0"/>
        </a:spcBef>
        <a:spcAft>
          <a:spcPct val="0"/>
        </a:spcAft>
        <a:defRPr sz="5800">
          <a:solidFill>
            <a:schemeClr val="tx2"/>
          </a:solidFill>
          <a:latin typeface="Gill Sans"/>
          <a:ea typeface="Gill Sans"/>
          <a:cs typeface="Gill Sans"/>
          <a:sym typeface="Gill Sans"/>
        </a:defRPr>
      </a:lvl1pPr>
      <a:lvl2pPr algn="ctr" defTabSz="584200" rtl="0" eaLnBrk="0" fontAlgn="base" hangingPunct="0">
        <a:spcBef>
          <a:spcPct val="0"/>
        </a:spcBef>
        <a:spcAft>
          <a:spcPct val="0"/>
        </a:spcAft>
        <a:defRPr sz="5800">
          <a:solidFill>
            <a:schemeClr val="tx2"/>
          </a:solidFill>
          <a:latin typeface="Gill Sans"/>
          <a:ea typeface="Gill Sans"/>
          <a:cs typeface="Gill Sans"/>
          <a:sym typeface="Gill Sans"/>
        </a:defRPr>
      </a:lvl2pPr>
      <a:lvl3pPr algn="ctr" defTabSz="584200" rtl="0" eaLnBrk="0" fontAlgn="base" hangingPunct="0">
        <a:spcBef>
          <a:spcPct val="0"/>
        </a:spcBef>
        <a:spcAft>
          <a:spcPct val="0"/>
        </a:spcAft>
        <a:defRPr sz="5800">
          <a:solidFill>
            <a:schemeClr val="tx2"/>
          </a:solidFill>
          <a:latin typeface="Gill Sans"/>
          <a:ea typeface="Gill Sans"/>
          <a:cs typeface="Gill Sans"/>
          <a:sym typeface="Gill Sans"/>
        </a:defRPr>
      </a:lvl3pPr>
      <a:lvl4pPr algn="ctr" defTabSz="584200" rtl="0" eaLnBrk="0" fontAlgn="base" hangingPunct="0">
        <a:spcBef>
          <a:spcPct val="0"/>
        </a:spcBef>
        <a:spcAft>
          <a:spcPct val="0"/>
        </a:spcAft>
        <a:defRPr sz="5800">
          <a:solidFill>
            <a:schemeClr val="tx2"/>
          </a:solidFill>
          <a:latin typeface="Gill Sans"/>
          <a:ea typeface="Gill Sans"/>
          <a:cs typeface="Gill Sans"/>
          <a:sym typeface="Gill Sans"/>
        </a:defRPr>
      </a:lvl4pPr>
      <a:lvl5pPr algn="ctr" defTabSz="584200" rtl="0" eaLnBrk="0" fontAlgn="base" hangingPunct="0">
        <a:spcBef>
          <a:spcPct val="0"/>
        </a:spcBef>
        <a:spcAft>
          <a:spcPct val="0"/>
        </a:spcAft>
        <a:defRPr sz="5800">
          <a:solidFill>
            <a:schemeClr val="tx2"/>
          </a:solidFill>
          <a:latin typeface="Gill Sans"/>
          <a:ea typeface="Gill Sans"/>
          <a:cs typeface="Gill Sans"/>
          <a:sym typeface="Gill Sans"/>
        </a:defRPr>
      </a:lvl5pPr>
      <a:lvl6pPr indent="1143000" algn="ctr" defTabSz="584200">
        <a:defRPr sz="5800">
          <a:latin typeface="Gill Sans"/>
          <a:ea typeface="Gill Sans"/>
          <a:cs typeface="Gill Sans"/>
          <a:sym typeface="Gill Sans"/>
        </a:defRPr>
      </a:lvl6pPr>
      <a:lvl7pPr indent="1371600" algn="ctr" defTabSz="584200">
        <a:defRPr sz="5800">
          <a:latin typeface="Gill Sans"/>
          <a:ea typeface="Gill Sans"/>
          <a:cs typeface="Gill Sans"/>
          <a:sym typeface="Gill Sans"/>
        </a:defRPr>
      </a:lvl7pPr>
      <a:lvl8pPr indent="1600200" algn="ctr" defTabSz="584200">
        <a:defRPr sz="5800">
          <a:latin typeface="Gill Sans"/>
          <a:ea typeface="Gill Sans"/>
          <a:cs typeface="Gill Sans"/>
          <a:sym typeface="Gill Sans"/>
        </a:defRPr>
      </a:lvl8pPr>
      <a:lvl9pPr indent="1828800" algn="ctr" defTabSz="584200">
        <a:defRPr sz="5800">
          <a:latin typeface="Gill Sans"/>
          <a:ea typeface="Gill Sans"/>
          <a:cs typeface="Gill Sans"/>
          <a:sym typeface="Gill Sans"/>
        </a:defRPr>
      </a:lvl9pPr>
    </p:titleStyle>
    <p:bodyStyle>
      <a:lvl1pPr marL="698500" indent="-381000" algn="l" defTabSz="584200" rtl="0" eaLnBrk="0" fontAlgn="base" hangingPunct="0">
        <a:spcBef>
          <a:spcPts val="2400"/>
        </a:spcBef>
        <a:spcAft>
          <a:spcPct val="0"/>
        </a:spcAft>
        <a:buSzPct val="171000"/>
        <a:buChar char="•"/>
        <a:defRPr sz="2800">
          <a:solidFill>
            <a:schemeClr val="tx1"/>
          </a:solidFill>
          <a:latin typeface="Gill Sans"/>
          <a:ea typeface="Gill Sans"/>
          <a:cs typeface="Gill Sans"/>
          <a:sym typeface="Gill Sans"/>
        </a:defRPr>
      </a:lvl1pPr>
      <a:lvl2pPr marL="1143000" indent="-381000" algn="l" defTabSz="584200" rtl="0" eaLnBrk="0" fontAlgn="base" hangingPunct="0">
        <a:spcBef>
          <a:spcPts val="2400"/>
        </a:spcBef>
        <a:spcAft>
          <a:spcPct val="0"/>
        </a:spcAft>
        <a:buSzPct val="171000"/>
        <a:buChar char="•"/>
        <a:defRPr sz="2800">
          <a:solidFill>
            <a:schemeClr val="tx1"/>
          </a:solidFill>
          <a:latin typeface="Gill Sans"/>
          <a:ea typeface="Gill Sans"/>
          <a:cs typeface="Gill Sans"/>
          <a:sym typeface="Gill Sans"/>
        </a:defRPr>
      </a:lvl2pPr>
      <a:lvl3pPr marL="1587500" indent="-381000" algn="l" defTabSz="584200" rtl="0" eaLnBrk="0" fontAlgn="base" hangingPunct="0">
        <a:spcBef>
          <a:spcPts val="2400"/>
        </a:spcBef>
        <a:spcAft>
          <a:spcPct val="0"/>
        </a:spcAft>
        <a:buSzPct val="171000"/>
        <a:buChar char="•"/>
        <a:defRPr sz="2800">
          <a:solidFill>
            <a:schemeClr val="tx1"/>
          </a:solidFill>
          <a:latin typeface="Gill Sans"/>
          <a:ea typeface="Gill Sans"/>
          <a:cs typeface="Gill Sans"/>
          <a:sym typeface="Gill Sans"/>
        </a:defRPr>
      </a:lvl3pPr>
      <a:lvl4pPr marL="2032000" indent="-381000" algn="l" defTabSz="584200" rtl="0" eaLnBrk="0" fontAlgn="base" hangingPunct="0">
        <a:spcBef>
          <a:spcPts val="2400"/>
        </a:spcBef>
        <a:spcAft>
          <a:spcPct val="0"/>
        </a:spcAft>
        <a:buSzPct val="171000"/>
        <a:buChar char="•"/>
        <a:defRPr sz="2800">
          <a:solidFill>
            <a:schemeClr val="tx1"/>
          </a:solidFill>
          <a:latin typeface="Gill Sans"/>
          <a:ea typeface="Gill Sans"/>
          <a:cs typeface="Gill Sans"/>
          <a:sym typeface="Gill Sans"/>
        </a:defRPr>
      </a:lvl4pPr>
      <a:lvl5pPr marL="2476500" indent="-381000" algn="l" defTabSz="584200" rtl="0" eaLnBrk="0" fontAlgn="base" hangingPunct="0">
        <a:spcBef>
          <a:spcPts val="2400"/>
        </a:spcBef>
        <a:spcAft>
          <a:spcPct val="0"/>
        </a:spcAft>
        <a:buSzPct val="171000"/>
        <a:buChar char="•"/>
        <a:defRPr sz="2800">
          <a:solidFill>
            <a:schemeClr val="tx1"/>
          </a:solidFill>
          <a:latin typeface="Gill Sans"/>
          <a:ea typeface="Gill Sans"/>
          <a:cs typeface="Gill Sans"/>
          <a:sym typeface="Gill Sans"/>
        </a:defRPr>
      </a:lvl5pPr>
      <a:lvl6pPr marL="2832100" indent="-381000" defTabSz="584200">
        <a:spcBef>
          <a:spcPts val="2400"/>
        </a:spcBef>
        <a:buSzPct val="171000"/>
        <a:buChar char="•"/>
        <a:defRPr sz="2800">
          <a:latin typeface="Gill Sans"/>
          <a:ea typeface="Gill Sans"/>
          <a:cs typeface="Gill Sans"/>
          <a:sym typeface="Gill Sans"/>
        </a:defRPr>
      </a:lvl6pPr>
      <a:lvl7pPr marL="3187700" indent="-381000" defTabSz="584200">
        <a:spcBef>
          <a:spcPts val="2400"/>
        </a:spcBef>
        <a:buSzPct val="171000"/>
        <a:buChar char="•"/>
        <a:defRPr sz="2800">
          <a:latin typeface="Gill Sans"/>
          <a:ea typeface="Gill Sans"/>
          <a:cs typeface="Gill Sans"/>
          <a:sym typeface="Gill Sans"/>
        </a:defRPr>
      </a:lvl7pPr>
      <a:lvl8pPr marL="3543300" indent="-381000" defTabSz="584200">
        <a:spcBef>
          <a:spcPts val="2400"/>
        </a:spcBef>
        <a:buSzPct val="171000"/>
        <a:buChar char="•"/>
        <a:defRPr sz="2800">
          <a:latin typeface="Gill Sans"/>
          <a:ea typeface="Gill Sans"/>
          <a:cs typeface="Gill Sans"/>
          <a:sym typeface="Gill Sans"/>
        </a:defRPr>
      </a:lvl8pPr>
      <a:lvl9pPr marL="3898900" indent="-381000" defTabSz="584200">
        <a:spcBef>
          <a:spcPts val="2400"/>
        </a:spcBef>
        <a:buSzPct val="171000"/>
        <a:buChar char="•"/>
        <a:defRPr sz="2800">
          <a:latin typeface="Gill Sans"/>
          <a:ea typeface="Gill Sans"/>
          <a:cs typeface="Gill Sans"/>
          <a:sym typeface="Gill Sans"/>
        </a:defRPr>
      </a:lvl9pPr>
    </p:bodyStyle>
    <p:otherStyle>
      <a:lvl1pPr algn="ctr" defTabSz="584200">
        <a:defRPr sz="1200">
          <a:solidFill>
            <a:schemeClr val="tx1"/>
          </a:solidFill>
          <a:latin typeface="+mn-lt"/>
          <a:ea typeface="+mn-ea"/>
          <a:cs typeface="+mn-cs"/>
          <a:sym typeface="Gill Sans"/>
        </a:defRPr>
      </a:lvl1pPr>
      <a:lvl2pPr indent="228600" algn="ctr" defTabSz="584200">
        <a:defRPr sz="1200">
          <a:solidFill>
            <a:schemeClr val="tx1"/>
          </a:solidFill>
          <a:latin typeface="+mn-lt"/>
          <a:ea typeface="+mn-ea"/>
          <a:cs typeface="+mn-cs"/>
          <a:sym typeface="Gill Sans"/>
        </a:defRPr>
      </a:lvl2pPr>
      <a:lvl3pPr indent="457200" algn="ctr" defTabSz="584200">
        <a:defRPr sz="1200">
          <a:solidFill>
            <a:schemeClr val="tx1"/>
          </a:solidFill>
          <a:latin typeface="+mn-lt"/>
          <a:ea typeface="+mn-ea"/>
          <a:cs typeface="+mn-cs"/>
          <a:sym typeface="Gill Sans"/>
        </a:defRPr>
      </a:lvl3pPr>
      <a:lvl4pPr indent="685800" algn="ctr" defTabSz="584200">
        <a:defRPr sz="1200">
          <a:solidFill>
            <a:schemeClr val="tx1"/>
          </a:solidFill>
          <a:latin typeface="+mn-lt"/>
          <a:ea typeface="+mn-ea"/>
          <a:cs typeface="+mn-cs"/>
          <a:sym typeface="Gill Sans"/>
        </a:defRPr>
      </a:lvl4pPr>
      <a:lvl5pPr indent="914400" algn="ctr" defTabSz="584200">
        <a:defRPr sz="1200">
          <a:solidFill>
            <a:schemeClr val="tx1"/>
          </a:solidFill>
          <a:latin typeface="+mn-lt"/>
          <a:ea typeface="+mn-ea"/>
          <a:cs typeface="+mn-cs"/>
          <a:sym typeface="Gill Sans"/>
        </a:defRPr>
      </a:lvl5pPr>
      <a:lvl6pPr indent="1143000" algn="ctr" defTabSz="584200">
        <a:defRPr sz="1200">
          <a:solidFill>
            <a:schemeClr val="tx1"/>
          </a:solidFill>
          <a:latin typeface="+mn-lt"/>
          <a:ea typeface="+mn-ea"/>
          <a:cs typeface="+mn-cs"/>
          <a:sym typeface="Gill Sans"/>
        </a:defRPr>
      </a:lvl6pPr>
      <a:lvl7pPr indent="1371600" algn="ctr" defTabSz="584200">
        <a:defRPr sz="1200">
          <a:solidFill>
            <a:schemeClr val="tx1"/>
          </a:solidFill>
          <a:latin typeface="+mn-lt"/>
          <a:ea typeface="+mn-ea"/>
          <a:cs typeface="+mn-cs"/>
          <a:sym typeface="Gill Sans"/>
        </a:defRPr>
      </a:lvl7pPr>
      <a:lvl8pPr indent="1600200" algn="ctr" defTabSz="584200">
        <a:defRPr sz="1200">
          <a:solidFill>
            <a:schemeClr val="tx1"/>
          </a:solidFill>
          <a:latin typeface="+mn-lt"/>
          <a:ea typeface="+mn-ea"/>
          <a:cs typeface="+mn-cs"/>
          <a:sym typeface="Gill Sans"/>
        </a:defRPr>
      </a:lvl8pPr>
      <a:lvl9pPr indent="1828800" algn="ctr" defTabSz="584200">
        <a:defRPr sz="1200">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6.tiff"/><Relationship Id="rId3" Type="http://schemas.openxmlformats.org/officeDocument/2006/relationships/image" Target="../media/image21.png"/><Relationship Id="rId7" Type="http://schemas.openxmlformats.org/officeDocument/2006/relationships/image" Target="../media/image25.tiff"/><Relationship Id="rId2"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tiff"/><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p:nvPr/>
        </p:nvSpPr>
        <p:spPr>
          <a:xfrm>
            <a:off x="-4763" y="-4763"/>
            <a:ext cx="9153526" cy="6867526"/>
          </a:xfrm>
          <a:prstGeom prst="rect">
            <a:avLst/>
          </a:prstGeom>
          <a:solidFill>
            <a:srgbClr val="18397B"/>
          </a:solidFill>
          <a:ln>
            <a:solidFill/>
            <a:round/>
          </a:ln>
          <a:effectLst>
            <a:outerShdw blurRad="38100" dist="23000" dir="5400000" rotWithShape="0">
              <a:srgbClr val="000000">
                <a:alpha val="35000"/>
              </a:srgbClr>
            </a:outerShdw>
          </a:effectLst>
        </p:spPr>
        <p:txBody>
          <a:bodyPr lIns="35718" tIns="35718" rIns="35718" bIns="35718" anchor="ctr"/>
          <a:lstStyle/>
          <a:p>
            <a:pPr>
              <a:defRPr/>
            </a:pPr>
            <a:endParaRPr lang="zh-CN" altLang="en-US" sz="1800" b="1">
              <a:latin typeface="Times New Roman" pitchFamily="18" charset="0"/>
              <a:cs typeface="Times New Roman" pitchFamily="18" charset="0"/>
              <a:sym typeface="Times New Roman" pitchFamily="18" charset="0"/>
            </a:endParaRPr>
          </a:p>
        </p:txBody>
      </p:sp>
      <p:sp>
        <p:nvSpPr>
          <p:cNvPr id="13" name="Shape 13"/>
          <p:cNvSpPr/>
          <p:nvPr/>
        </p:nvSpPr>
        <p:spPr>
          <a:xfrm>
            <a:off x="330200" y="3224213"/>
            <a:ext cx="8483600" cy="0"/>
          </a:xfrm>
          <a:prstGeom prst="line">
            <a:avLst/>
          </a:prstGeom>
          <a:ln w="25400">
            <a:solidFill>
              <a:srgbClr val="D5B411"/>
            </a:solidFill>
          </a:ln>
          <a:effectLst>
            <a:outerShdw blurRad="38100" dist="20000" dir="5400000" rotWithShape="0">
              <a:srgbClr val="000000">
                <a:alpha val="38000"/>
              </a:srgbClr>
            </a:outerShdw>
          </a:effectLst>
        </p:spPr>
        <p:txBody>
          <a:bodyPr lIns="0" tIns="0" rIns="0" bIns="0"/>
          <a:lstStyle/>
          <a:p>
            <a:pPr defTabSz="457200" fontAlgn="auto">
              <a:spcBef>
                <a:spcPts val="0"/>
              </a:spcBef>
              <a:spcAft>
                <a:spcPts val="0"/>
              </a:spcAft>
              <a:defRPr sz="1200">
                <a:solidFill>
                  <a:srgbClr val="000000"/>
                </a:solidFill>
              </a:defRPr>
            </a:pPr>
            <a:endParaRPr sz="1200" kern="0">
              <a:solidFill>
                <a:srgbClr val="000000"/>
              </a:solidFill>
              <a:latin typeface="+mn-lt"/>
              <a:ea typeface="+mn-ea"/>
              <a:sym typeface="Helvetica"/>
            </a:endParaRPr>
          </a:p>
        </p:txBody>
      </p:sp>
      <p:sp>
        <p:nvSpPr>
          <p:cNvPr id="14" name="Shape 14"/>
          <p:cNvSpPr/>
          <p:nvPr/>
        </p:nvSpPr>
        <p:spPr>
          <a:xfrm>
            <a:off x="1120775" y="2300288"/>
            <a:ext cx="6902450" cy="801687"/>
          </a:xfrm>
          <a:prstGeom prst="rect">
            <a:avLst/>
          </a:prstGeom>
          <a:ln w="12700">
            <a:miter lim="400000"/>
          </a:ln>
          <a:extLst>
            <a:ext uri="{C572A759-6A51-4108-AA02-DFA0A04FC94B}"/>
          </a:extLst>
        </p:spPr>
        <p:txBody>
          <a:bodyPr wrap="none" lIns="45719" rIns="45719">
            <a:spAutoFit/>
          </a:bodyPr>
          <a:lstStyle/>
          <a:p>
            <a:pPr algn="ctr">
              <a:lnSpc>
                <a:spcPct val="150000"/>
              </a:lnSpc>
              <a:defRPr/>
            </a:pPr>
            <a:r>
              <a:rPr lang="en-US" altLang="zh-CN" sz="4700">
                <a:latin typeface="Helvetica" pitchFamily="34" charset="0"/>
              </a:rPr>
              <a:t>CIDP</a:t>
            </a:r>
            <a:r>
              <a:rPr lang="zh-CN" altLang="en-US" sz="4700">
                <a:effectLst>
                  <a:outerShdw blurRad="38100" dist="38100" dir="2700000" algn="tl">
                    <a:srgbClr val="C0C0C0"/>
                  </a:outerShdw>
                </a:effectLst>
                <a:latin typeface="Helvetica" pitchFamily="34" charset="0"/>
              </a:rPr>
              <a:t>制造业数字资源平台</a:t>
            </a:r>
          </a:p>
        </p:txBody>
      </p:sp>
      <p:pic>
        <p:nvPicPr>
          <p:cNvPr id="6148" name="pasted-image.tif"/>
          <p:cNvPicPr>
            <a:picLocks noChangeAspect="1" noChangeArrowheads="1"/>
          </p:cNvPicPr>
          <p:nvPr/>
        </p:nvPicPr>
        <p:blipFill>
          <a:blip r:embed="rId2" cstate="print"/>
          <a:srcRect/>
          <a:stretch>
            <a:fillRect/>
          </a:stretch>
        </p:blipFill>
        <p:spPr bwMode="auto">
          <a:xfrm>
            <a:off x="241300" y="115888"/>
            <a:ext cx="1143000" cy="852487"/>
          </a:xfrm>
          <a:prstGeom prst="rect">
            <a:avLst/>
          </a:prstGeom>
          <a:noFill/>
          <a:ln w="12700">
            <a:noFill/>
            <a:miter lim="400000"/>
            <a:headEnd/>
            <a:tailEnd/>
          </a:ln>
        </p:spPr>
      </p:pic>
      <p:sp>
        <p:nvSpPr>
          <p:cNvPr id="6149" name="Shape 16"/>
          <p:cNvSpPr>
            <a:spLocks noChangeArrowheads="1"/>
          </p:cNvSpPr>
          <p:nvPr/>
        </p:nvSpPr>
        <p:spPr bwMode="auto">
          <a:xfrm>
            <a:off x="2690813" y="4895850"/>
            <a:ext cx="4092575" cy="809625"/>
          </a:xfrm>
          <a:prstGeom prst="rect">
            <a:avLst/>
          </a:prstGeom>
          <a:noFill/>
          <a:ln w="12700">
            <a:noFill/>
            <a:miter lim="400000"/>
            <a:headEnd/>
            <a:tailEnd/>
          </a:ln>
        </p:spPr>
        <p:txBody>
          <a:bodyPr wrap="none" lIns="45719" rIns="45719">
            <a:spAutoFit/>
          </a:bodyPr>
          <a:lstStyle/>
          <a:p>
            <a:pPr algn="ctr">
              <a:lnSpc>
                <a:spcPct val="150000"/>
              </a:lnSpc>
            </a:pPr>
            <a:r>
              <a:rPr lang="zh-CN" altLang="en-US" sz="2200">
                <a:latin typeface="Helvetica" pitchFamily="34" charset="0"/>
              </a:rPr>
              <a:t>海枣数字科技（北京）有限公司</a:t>
            </a:r>
          </a:p>
          <a:p>
            <a:pPr algn="ctr">
              <a:lnSpc>
                <a:spcPct val="150000"/>
              </a:lnSpc>
            </a:pPr>
            <a:r>
              <a:rPr lang="zh-CN" altLang="en-US" sz="2200">
                <a:latin typeface="Helvetica" pitchFamily="34" charset="0"/>
              </a:rPr>
              <a:t>化学工业出版社</a:t>
            </a:r>
          </a:p>
        </p:txBody>
      </p:sp>
      <p:sp>
        <p:nvSpPr>
          <p:cNvPr id="6150" name="Shape 17"/>
          <p:cNvSpPr>
            <a:spLocks noChangeArrowheads="1"/>
          </p:cNvSpPr>
          <p:nvPr/>
        </p:nvSpPr>
        <p:spPr bwMode="auto">
          <a:xfrm>
            <a:off x="1590675" y="3346450"/>
            <a:ext cx="5957888" cy="669925"/>
          </a:xfrm>
          <a:prstGeom prst="rect">
            <a:avLst/>
          </a:prstGeom>
          <a:noFill/>
          <a:ln w="12700">
            <a:noFill/>
            <a:miter lim="400000"/>
            <a:headEnd/>
            <a:tailEnd/>
          </a:ln>
        </p:spPr>
        <p:txBody>
          <a:bodyPr wrap="none" lIns="0" tIns="0" rIns="0" bIns="0">
            <a:spAutoFit/>
          </a:bodyPr>
          <a:lstStyle/>
          <a:p>
            <a:pPr algn="ctr"/>
            <a:r>
              <a:rPr lang="en-US" altLang="zh-CN" sz="2200" b="1">
                <a:latin typeface="Helvetica" pitchFamily="34" charset="0"/>
              </a:rPr>
              <a:t>CIDP  the Equipment Manufacturing Industry</a:t>
            </a:r>
          </a:p>
          <a:p>
            <a:pPr algn="ctr"/>
            <a:r>
              <a:rPr lang="en-US" altLang="zh-CN" sz="2200" b="1">
                <a:latin typeface="Helvetica" pitchFamily="34" charset="0"/>
              </a:rPr>
              <a:t>Digital Resources Platform</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p:nvPr/>
        </p:nvSpPr>
        <p:spPr>
          <a:xfrm>
            <a:off x="-4763" y="-4763"/>
            <a:ext cx="9153526" cy="6867526"/>
          </a:xfrm>
          <a:prstGeom prst="rect">
            <a:avLst/>
          </a:prstGeom>
          <a:solidFill>
            <a:srgbClr val="18397B"/>
          </a:solidFill>
          <a:ln>
            <a:solidFill/>
            <a:round/>
          </a:ln>
          <a:effectLst>
            <a:outerShdw blurRad="38100" dist="23000" dir="5400000" rotWithShape="0">
              <a:srgbClr val="000000">
                <a:alpha val="35000"/>
              </a:srgbClr>
            </a:outerShdw>
          </a:effectLst>
        </p:spPr>
        <p:txBody>
          <a:bodyPr lIns="35718" tIns="35718" rIns="35718" bIns="35718" anchor="ctr"/>
          <a:lstStyle/>
          <a:p>
            <a:pPr>
              <a:defRPr/>
            </a:pPr>
            <a:endParaRPr lang="zh-CN" altLang="en-US" sz="1800" b="1">
              <a:latin typeface="Times New Roman" pitchFamily="18" charset="0"/>
              <a:cs typeface="Times New Roman" pitchFamily="18" charset="0"/>
              <a:sym typeface="Times New Roman" pitchFamily="18" charset="0"/>
            </a:endParaRPr>
          </a:p>
        </p:txBody>
      </p:sp>
      <p:sp>
        <p:nvSpPr>
          <p:cNvPr id="206" name="Shape 206"/>
          <p:cNvSpPr/>
          <p:nvPr/>
        </p:nvSpPr>
        <p:spPr>
          <a:xfrm flipV="1">
            <a:off x="144463" y="646113"/>
            <a:ext cx="8855075" cy="0"/>
          </a:xfrm>
          <a:prstGeom prst="line">
            <a:avLst/>
          </a:prstGeom>
          <a:ln w="25400">
            <a:solidFill>
              <a:srgbClr val="FFFFFF"/>
            </a:solidFill>
          </a:ln>
          <a:effectLst>
            <a:outerShdw blurRad="38100" dist="20000" dir="5400000" rotWithShape="0">
              <a:srgbClr val="000000">
                <a:alpha val="38000"/>
              </a:srgbClr>
            </a:outerShdw>
          </a:effectLst>
        </p:spPr>
        <p:txBody>
          <a:bodyPr lIns="0" tIns="0" rIns="0" bIns="0"/>
          <a:lstStyle/>
          <a:p>
            <a:pPr defTabSz="457200" fontAlgn="auto">
              <a:spcBef>
                <a:spcPts val="0"/>
              </a:spcBef>
              <a:spcAft>
                <a:spcPts val="0"/>
              </a:spcAft>
              <a:defRPr sz="1200">
                <a:solidFill>
                  <a:srgbClr val="000000"/>
                </a:solidFill>
              </a:defRPr>
            </a:pPr>
            <a:endParaRPr sz="1200" kern="0">
              <a:solidFill>
                <a:srgbClr val="000000"/>
              </a:solidFill>
              <a:latin typeface="+mn-lt"/>
              <a:ea typeface="+mn-ea"/>
              <a:sym typeface="Helvetica"/>
            </a:endParaRPr>
          </a:p>
        </p:txBody>
      </p:sp>
      <p:pic>
        <p:nvPicPr>
          <p:cNvPr id="24579" name="pasted-image.tif"/>
          <p:cNvPicPr>
            <a:picLocks noChangeAspect="1" noChangeArrowheads="1"/>
          </p:cNvPicPr>
          <p:nvPr/>
        </p:nvPicPr>
        <p:blipFill>
          <a:blip r:embed="rId2" cstate="print"/>
          <a:srcRect/>
          <a:stretch>
            <a:fillRect/>
          </a:stretch>
        </p:blipFill>
        <p:spPr bwMode="auto">
          <a:xfrm>
            <a:off x="8175625" y="26988"/>
            <a:ext cx="752475" cy="560387"/>
          </a:xfrm>
          <a:prstGeom prst="rect">
            <a:avLst/>
          </a:prstGeom>
          <a:noFill/>
          <a:ln w="12700">
            <a:noFill/>
            <a:miter lim="400000"/>
            <a:headEnd/>
            <a:tailEnd/>
          </a:ln>
        </p:spPr>
      </p:pic>
      <p:sp>
        <p:nvSpPr>
          <p:cNvPr id="24580" name="Shape 208"/>
          <p:cNvSpPr>
            <a:spLocks noChangeArrowheads="1"/>
          </p:cNvSpPr>
          <p:nvPr/>
        </p:nvSpPr>
        <p:spPr bwMode="auto">
          <a:xfrm>
            <a:off x="112713" y="184150"/>
            <a:ext cx="3379787" cy="427038"/>
          </a:xfrm>
          <a:prstGeom prst="rect">
            <a:avLst/>
          </a:prstGeom>
          <a:noFill/>
          <a:ln w="12700">
            <a:noFill/>
            <a:miter lim="400000"/>
            <a:headEnd/>
            <a:tailEnd/>
          </a:ln>
        </p:spPr>
        <p:txBody>
          <a:bodyPr lIns="0" tIns="0" rIns="0" bIns="0">
            <a:spAutoFit/>
          </a:bodyPr>
          <a:lstStyle/>
          <a:p>
            <a:r>
              <a:rPr lang="zh-CN" altLang="en-US"/>
              <a:t>知识单元分类体系</a:t>
            </a:r>
          </a:p>
        </p:txBody>
      </p:sp>
      <p:grpSp>
        <p:nvGrpSpPr>
          <p:cNvPr id="24581" name="Group 41"/>
          <p:cNvGrpSpPr>
            <a:grpSpLocks/>
          </p:cNvGrpSpPr>
          <p:nvPr/>
        </p:nvGrpSpPr>
        <p:grpSpPr bwMode="auto">
          <a:xfrm>
            <a:off x="107950" y="836613"/>
            <a:ext cx="8829675" cy="1465262"/>
            <a:chOff x="266" y="527"/>
            <a:chExt cx="5562" cy="923"/>
          </a:xfrm>
        </p:grpSpPr>
        <p:sp>
          <p:nvSpPr>
            <p:cNvPr id="24607" name="TextBox 8"/>
            <p:cNvSpPr>
              <a:spLocks noChangeArrowheads="1"/>
            </p:cNvSpPr>
            <p:nvPr/>
          </p:nvSpPr>
          <p:spPr bwMode="auto">
            <a:xfrm>
              <a:off x="266" y="905"/>
              <a:ext cx="763" cy="212"/>
            </a:xfrm>
            <a:prstGeom prst="rect">
              <a:avLst/>
            </a:prstGeom>
            <a:noFill/>
            <a:ln w="9525">
              <a:noFill/>
              <a:miter lim="800000"/>
              <a:headEnd/>
              <a:tailEnd/>
            </a:ln>
          </p:spPr>
          <p:txBody>
            <a:bodyPr>
              <a:spAutoFit/>
            </a:bodyPr>
            <a:lstStyle/>
            <a:p>
              <a:pPr algn="ctr">
                <a:buSzPct val="171000"/>
              </a:pPr>
              <a:r>
                <a:rPr lang="zh-CN" altLang="en-US" sz="1600">
                  <a:solidFill>
                    <a:schemeClr val="tx1"/>
                  </a:solidFill>
                  <a:latin typeface="微软雅黑" pitchFamily="34" charset="-122"/>
                  <a:ea typeface="微软雅黑" pitchFamily="34" charset="-122"/>
                  <a:cs typeface="Gill Sans"/>
                  <a:sym typeface="微软雅黑" pitchFamily="34" charset="-122"/>
                </a:rPr>
                <a:t>夹    具</a:t>
              </a:r>
              <a:endParaRPr lang="zh-CN" altLang="en-US" sz="1600">
                <a:solidFill>
                  <a:schemeClr val="tx1"/>
                </a:solidFill>
                <a:ea typeface="微软雅黑" pitchFamily="34" charset="-122"/>
                <a:cs typeface="Gill Sans"/>
              </a:endParaRPr>
            </a:p>
          </p:txBody>
        </p:sp>
        <p:sp>
          <p:nvSpPr>
            <p:cNvPr id="24608" name="直接连接符 15"/>
            <p:cNvSpPr>
              <a:spLocks noChangeShapeType="1"/>
            </p:cNvSpPr>
            <p:nvPr/>
          </p:nvSpPr>
          <p:spPr bwMode="auto">
            <a:xfrm rot="5400000">
              <a:off x="669" y="992"/>
              <a:ext cx="793" cy="1"/>
            </a:xfrm>
            <a:prstGeom prst="line">
              <a:avLst/>
            </a:prstGeom>
            <a:noFill/>
            <a:ln w="38100">
              <a:solidFill>
                <a:schemeClr val="tx1"/>
              </a:solidFill>
              <a:round/>
              <a:headEnd/>
              <a:tailEnd/>
            </a:ln>
          </p:spPr>
          <p:txBody>
            <a:bodyPr/>
            <a:lstStyle/>
            <a:p>
              <a:endParaRPr lang="zh-CN" altLang="en-US"/>
            </a:p>
          </p:txBody>
        </p:sp>
        <p:sp>
          <p:nvSpPr>
            <p:cNvPr id="24609" name="TextBox 16"/>
            <p:cNvSpPr>
              <a:spLocks noChangeArrowheads="1"/>
            </p:cNvSpPr>
            <p:nvPr/>
          </p:nvSpPr>
          <p:spPr bwMode="auto">
            <a:xfrm>
              <a:off x="1179" y="527"/>
              <a:ext cx="4649" cy="923"/>
            </a:xfrm>
            <a:prstGeom prst="rect">
              <a:avLst/>
            </a:prstGeom>
            <a:noFill/>
            <a:ln w="9525">
              <a:noFill/>
              <a:miter lim="800000"/>
              <a:headEnd/>
              <a:tailEnd/>
            </a:ln>
          </p:spPr>
          <p:txBody>
            <a:bodyPr>
              <a:spAutoFit/>
            </a:bodyPr>
            <a:lstStyle/>
            <a:p>
              <a:pPr>
                <a:lnSpc>
                  <a:spcPct val="150000"/>
                </a:lnSpc>
                <a:buSzPct val="171000"/>
              </a:pPr>
              <a:r>
                <a:rPr lang="zh-CN" altLang="en-US" sz="1200">
                  <a:solidFill>
                    <a:schemeClr val="tx1"/>
                  </a:solidFill>
                  <a:latin typeface="微软雅黑" pitchFamily="34" charset="-122"/>
                  <a:ea typeface="微软雅黑" pitchFamily="34" charset="-122"/>
                  <a:cs typeface="Gill Sans"/>
                  <a:sym typeface="微软雅黑" pitchFamily="34" charset="-122"/>
                </a:rPr>
                <a:t>机床夹具设计基础知识     定位与夹紧零部件技术设计参数    其他夹紧元件技术设计参数    导向零部件、对  刀与定位零部件技术设计参数    键、支承用零部件技术设计参数     机床夹具其他零件技术设计参数    </a:t>
              </a:r>
            </a:p>
            <a:p>
              <a:pPr>
                <a:lnSpc>
                  <a:spcPct val="150000"/>
                </a:lnSpc>
                <a:buSzPct val="171000"/>
              </a:pPr>
              <a:r>
                <a:rPr lang="zh-CN" altLang="en-US" sz="1200">
                  <a:solidFill>
                    <a:schemeClr val="tx1"/>
                  </a:solidFill>
                  <a:latin typeface="微软雅黑" pitchFamily="34" charset="-122"/>
                  <a:ea typeface="微软雅黑" pitchFamily="34" charset="-122"/>
                  <a:cs typeface="Gill Sans"/>
                  <a:sym typeface="微软雅黑" pitchFamily="34" charset="-122"/>
                </a:rPr>
                <a:t>组合夹具基础理论    大、中、小型系列组合夹具标准件技术设计参数    </a:t>
              </a:r>
              <a:r>
                <a:rPr lang="en-US" altLang="zh-CN" sz="1200">
                  <a:solidFill>
                    <a:schemeClr val="tx1"/>
                  </a:solidFill>
                  <a:latin typeface="微软雅黑" pitchFamily="34" charset="-122"/>
                  <a:ea typeface="微软雅黑" pitchFamily="34" charset="-122"/>
                  <a:cs typeface="Gill Sans"/>
                  <a:sym typeface="微软雅黑" pitchFamily="34" charset="-122"/>
                </a:rPr>
                <a:t>H</a:t>
              </a:r>
              <a:r>
                <a:rPr lang="zh-CN" altLang="en-US" sz="1200">
                  <a:solidFill>
                    <a:schemeClr val="tx1"/>
                  </a:solidFill>
                  <a:latin typeface="微软雅黑" pitchFamily="34" charset="-122"/>
                  <a:ea typeface="微软雅黑" pitchFamily="34" charset="-122"/>
                  <a:cs typeface="Gill Sans"/>
                  <a:sym typeface="微软雅黑" pitchFamily="34" charset="-122"/>
                </a:rPr>
                <a:t>型、</a:t>
              </a:r>
              <a:r>
                <a:rPr lang="en-US" altLang="zh-CN" sz="1200">
                  <a:solidFill>
                    <a:schemeClr val="tx1"/>
                  </a:solidFill>
                  <a:latin typeface="微软雅黑" pitchFamily="34" charset="-122"/>
                  <a:ea typeface="微软雅黑" pitchFamily="34" charset="-122"/>
                  <a:cs typeface="Gill Sans"/>
                  <a:sym typeface="微软雅黑" pitchFamily="34" charset="-122"/>
                </a:rPr>
                <a:t>K</a:t>
              </a:r>
              <a:r>
                <a:rPr lang="zh-CN" altLang="en-US" sz="1200">
                  <a:solidFill>
                    <a:schemeClr val="tx1"/>
                  </a:solidFill>
                  <a:latin typeface="微软雅黑" pitchFamily="34" charset="-122"/>
                  <a:ea typeface="微软雅黑" pitchFamily="34" charset="-122"/>
                  <a:cs typeface="Gill Sans"/>
                  <a:sym typeface="微软雅黑" pitchFamily="34" charset="-122"/>
                </a:rPr>
                <a:t>型孔系组合夹具标准件技术设计参数     铣 床、钻床、镗床、车床、拉床、刨床、磨床辅具标准件技术设计参数    齿轮加工机床辅具标准件技术设计参数 </a:t>
              </a:r>
            </a:p>
          </p:txBody>
        </p:sp>
      </p:grpSp>
      <p:grpSp>
        <p:nvGrpSpPr>
          <p:cNvPr id="24582" name="Group 44"/>
          <p:cNvGrpSpPr>
            <a:grpSpLocks/>
          </p:cNvGrpSpPr>
          <p:nvPr/>
        </p:nvGrpSpPr>
        <p:grpSpPr bwMode="auto">
          <a:xfrm>
            <a:off x="107950" y="3213100"/>
            <a:ext cx="8542338" cy="647700"/>
            <a:chOff x="266" y="2024"/>
            <a:chExt cx="5381" cy="408"/>
          </a:xfrm>
        </p:grpSpPr>
        <p:sp>
          <p:nvSpPr>
            <p:cNvPr id="24604" name="TextBox 10"/>
            <p:cNvSpPr>
              <a:spLocks noChangeArrowheads="1"/>
            </p:cNvSpPr>
            <p:nvPr/>
          </p:nvSpPr>
          <p:spPr bwMode="auto">
            <a:xfrm>
              <a:off x="266" y="2024"/>
              <a:ext cx="763" cy="327"/>
            </a:xfrm>
            <a:prstGeom prst="rect">
              <a:avLst/>
            </a:prstGeom>
            <a:noFill/>
            <a:ln w="9525">
              <a:noFill/>
              <a:miter lim="800000"/>
              <a:headEnd/>
              <a:tailEnd/>
            </a:ln>
          </p:spPr>
          <p:txBody>
            <a:bodyPr>
              <a:spAutoFit/>
            </a:bodyPr>
            <a:lstStyle/>
            <a:p>
              <a:pPr algn="ctr">
                <a:buSzPct val="171000"/>
              </a:pPr>
              <a:r>
                <a:rPr lang="zh-CN" altLang="en-US" sz="1600" dirty="0">
                  <a:solidFill>
                    <a:schemeClr val="tx1"/>
                  </a:solidFill>
                  <a:latin typeface="Gill Sans"/>
                  <a:ea typeface="Gill Sans"/>
                  <a:cs typeface="Gill Sans"/>
                  <a:sym typeface="微软雅黑" pitchFamily="34" charset="-122"/>
                </a:rPr>
                <a:t>钎  焊</a:t>
              </a:r>
              <a:r>
                <a:rPr lang="zh-CN" altLang="en-US" dirty="0">
                  <a:solidFill>
                    <a:schemeClr val="tx1"/>
                  </a:solidFill>
                  <a:latin typeface="Gill Sans"/>
                  <a:ea typeface="Gill Sans"/>
                  <a:cs typeface="Gill Sans"/>
                  <a:sym typeface="微软雅黑" pitchFamily="34" charset="-122"/>
                </a:rPr>
                <a:t> </a:t>
              </a:r>
            </a:p>
          </p:txBody>
        </p:sp>
        <p:sp>
          <p:nvSpPr>
            <p:cNvPr id="24605" name="直接连接符 21"/>
            <p:cNvSpPr>
              <a:spLocks noChangeShapeType="1"/>
            </p:cNvSpPr>
            <p:nvPr/>
          </p:nvSpPr>
          <p:spPr bwMode="auto">
            <a:xfrm rot="5400000">
              <a:off x="885" y="2250"/>
              <a:ext cx="363" cy="2"/>
            </a:xfrm>
            <a:prstGeom prst="line">
              <a:avLst/>
            </a:prstGeom>
            <a:noFill/>
            <a:ln w="38100">
              <a:solidFill>
                <a:schemeClr val="tx1"/>
              </a:solidFill>
              <a:round/>
              <a:headEnd/>
              <a:tailEnd/>
            </a:ln>
          </p:spPr>
          <p:txBody>
            <a:bodyPr/>
            <a:lstStyle/>
            <a:p>
              <a:endParaRPr lang="zh-CN" altLang="en-US"/>
            </a:p>
          </p:txBody>
        </p:sp>
        <p:sp>
          <p:nvSpPr>
            <p:cNvPr id="24606" name="TextBox 22"/>
            <p:cNvSpPr>
              <a:spLocks noChangeArrowheads="1"/>
            </p:cNvSpPr>
            <p:nvPr/>
          </p:nvSpPr>
          <p:spPr bwMode="auto">
            <a:xfrm>
              <a:off x="1170" y="2028"/>
              <a:ext cx="4477" cy="404"/>
            </a:xfrm>
            <a:prstGeom prst="rect">
              <a:avLst/>
            </a:prstGeom>
            <a:noFill/>
            <a:ln w="9525">
              <a:noFill/>
              <a:miter lim="800000"/>
              <a:headEnd/>
              <a:tailEnd/>
            </a:ln>
          </p:spPr>
          <p:txBody>
            <a:bodyPr>
              <a:spAutoFit/>
            </a:bodyPr>
            <a:lstStyle/>
            <a:p>
              <a:pPr>
                <a:lnSpc>
                  <a:spcPct val="150000"/>
                </a:lnSpc>
                <a:buSzPct val="171000"/>
              </a:pPr>
              <a:r>
                <a:rPr lang="zh-CN" altLang="en-US" sz="1200">
                  <a:solidFill>
                    <a:schemeClr val="tx1"/>
                  </a:solidFill>
                  <a:latin typeface="Gill Sans"/>
                  <a:ea typeface="Gill Sans"/>
                  <a:cs typeface="Gill Sans"/>
                </a:rPr>
                <a:t>钎焊基本原理    钎焊材料    钎焊</a:t>
              </a:r>
              <a:r>
                <a:rPr lang="zh-CN" altLang="en-US" sz="1200">
                  <a:solidFill>
                    <a:schemeClr val="tx1"/>
                  </a:solidFill>
                  <a:ea typeface="Gill Sans"/>
                  <a:cs typeface="Gill Sans"/>
                </a:rPr>
                <a:t>工艺    </a:t>
              </a:r>
              <a:r>
                <a:rPr lang="zh-CN" altLang="en-US" sz="1200">
                  <a:solidFill>
                    <a:schemeClr val="tx1"/>
                  </a:solidFill>
                  <a:latin typeface="Gill Sans"/>
                  <a:ea typeface="Gill Sans"/>
                  <a:cs typeface="Gill Sans"/>
                </a:rPr>
                <a:t>钎焊方法    电子工业中的微钎焊    </a:t>
              </a:r>
            </a:p>
            <a:p>
              <a:pPr>
                <a:lnSpc>
                  <a:spcPct val="150000"/>
                </a:lnSpc>
                <a:buSzPct val="171000"/>
              </a:pPr>
              <a:r>
                <a:rPr lang="zh-CN" altLang="en-US" sz="1200">
                  <a:solidFill>
                    <a:schemeClr val="tx1"/>
                  </a:solidFill>
                  <a:latin typeface="Gill Sans"/>
                  <a:ea typeface="Gill Sans"/>
                  <a:cs typeface="Gill Sans"/>
                </a:rPr>
                <a:t>材料的钎焊    国内外钎焊标准</a:t>
              </a:r>
            </a:p>
          </p:txBody>
        </p:sp>
      </p:grpSp>
      <p:grpSp>
        <p:nvGrpSpPr>
          <p:cNvPr id="24583" name="Group 43"/>
          <p:cNvGrpSpPr>
            <a:grpSpLocks/>
          </p:cNvGrpSpPr>
          <p:nvPr/>
        </p:nvGrpSpPr>
        <p:grpSpPr bwMode="auto">
          <a:xfrm>
            <a:off x="107950" y="3933825"/>
            <a:ext cx="8518525" cy="1190625"/>
            <a:chOff x="266" y="2568"/>
            <a:chExt cx="5366" cy="750"/>
          </a:xfrm>
        </p:grpSpPr>
        <p:sp>
          <p:nvSpPr>
            <p:cNvPr id="24601" name="TextBox 11"/>
            <p:cNvSpPr>
              <a:spLocks noChangeArrowheads="1"/>
            </p:cNvSpPr>
            <p:nvPr/>
          </p:nvSpPr>
          <p:spPr bwMode="auto">
            <a:xfrm>
              <a:off x="266" y="2855"/>
              <a:ext cx="763" cy="212"/>
            </a:xfrm>
            <a:prstGeom prst="rect">
              <a:avLst/>
            </a:prstGeom>
            <a:noFill/>
            <a:ln w="9525">
              <a:noFill/>
              <a:miter lim="800000"/>
              <a:headEnd/>
              <a:tailEnd/>
            </a:ln>
          </p:spPr>
          <p:txBody>
            <a:bodyPr>
              <a:spAutoFit/>
            </a:bodyPr>
            <a:lstStyle/>
            <a:p>
              <a:pPr algn="ctr">
                <a:buSzPct val="171000"/>
              </a:pPr>
              <a:r>
                <a:rPr lang="zh-CN" altLang="en-US" sz="1600">
                  <a:solidFill>
                    <a:schemeClr val="tx1"/>
                  </a:solidFill>
                  <a:latin typeface="微软雅黑" pitchFamily="34" charset="-122"/>
                  <a:ea typeface="微软雅黑" pitchFamily="34" charset="-122"/>
                  <a:cs typeface="Gill Sans"/>
                  <a:sym typeface="微软雅黑" pitchFamily="34" charset="-122"/>
                </a:rPr>
                <a:t>液    压</a:t>
              </a:r>
              <a:endParaRPr lang="zh-CN" altLang="en-US" sz="1600">
                <a:solidFill>
                  <a:schemeClr val="tx1"/>
                </a:solidFill>
                <a:ea typeface="微软雅黑" pitchFamily="34" charset="-122"/>
                <a:cs typeface="Gill Sans"/>
              </a:endParaRPr>
            </a:p>
          </p:txBody>
        </p:sp>
        <p:sp>
          <p:nvSpPr>
            <p:cNvPr id="24602" name="直接连接符 24"/>
            <p:cNvSpPr>
              <a:spLocks noChangeShapeType="1"/>
            </p:cNvSpPr>
            <p:nvPr/>
          </p:nvSpPr>
          <p:spPr bwMode="auto">
            <a:xfrm rot="5400000">
              <a:off x="727" y="2953"/>
              <a:ext cx="680" cy="1"/>
            </a:xfrm>
            <a:prstGeom prst="line">
              <a:avLst/>
            </a:prstGeom>
            <a:noFill/>
            <a:ln w="38100">
              <a:solidFill>
                <a:schemeClr val="tx1"/>
              </a:solidFill>
              <a:round/>
              <a:headEnd/>
              <a:tailEnd/>
            </a:ln>
          </p:spPr>
          <p:txBody>
            <a:bodyPr/>
            <a:lstStyle/>
            <a:p>
              <a:endParaRPr lang="zh-CN" altLang="en-US"/>
            </a:p>
          </p:txBody>
        </p:sp>
        <p:sp>
          <p:nvSpPr>
            <p:cNvPr id="24603" name="TextBox 26"/>
            <p:cNvSpPr>
              <a:spLocks noChangeArrowheads="1"/>
            </p:cNvSpPr>
            <p:nvPr/>
          </p:nvSpPr>
          <p:spPr bwMode="auto">
            <a:xfrm>
              <a:off x="1156" y="2568"/>
              <a:ext cx="4476" cy="750"/>
            </a:xfrm>
            <a:prstGeom prst="rect">
              <a:avLst/>
            </a:prstGeom>
            <a:noFill/>
            <a:ln w="9525">
              <a:noFill/>
              <a:miter lim="800000"/>
              <a:headEnd/>
              <a:tailEnd/>
            </a:ln>
          </p:spPr>
          <p:txBody>
            <a:bodyPr>
              <a:spAutoFit/>
            </a:bodyPr>
            <a:lstStyle/>
            <a:p>
              <a:pPr>
                <a:lnSpc>
                  <a:spcPct val="150000"/>
                </a:lnSpc>
                <a:buSzPct val="171000"/>
              </a:pPr>
              <a:r>
                <a:rPr lang="zh-CN" altLang="en-US" sz="1200">
                  <a:solidFill>
                    <a:schemeClr val="tx1"/>
                  </a:solidFill>
                  <a:ea typeface="Gill Sans"/>
                  <a:cs typeface="Gill Sans"/>
                </a:rPr>
                <a:t>液压传动常用基础标准、图形符号    液压流体力学常用计算公式及资料    液压基本回路    液压工作介质</a:t>
              </a:r>
            </a:p>
            <a:p>
              <a:pPr>
                <a:lnSpc>
                  <a:spcPct val="150000"/>
                </a:lnSpc>
                <a:buSzPct val="171000"/>
              </a:pPr>
              <a:r>
                <a:rPr lang="zh-CN" altLang="en-US" sz="1200">
                  <a:solidFill>
                    <a:schemeClr val="tx1"/>
                  </a:solidFill>
                  <a:ea typeface="Gill Sans"/>
                  <a:cs typeface="Gill Sans"/>
                </a:rPr>
                <a:t>液压传动系统设计计算    液压泵    液压缸    液压控制阀    液压马达    液压泵站、油箱、管路及管件    液压辅件    液压控制系统概述    液压伺服控制系统    伺服阀、比例阀和伺服缸    液压比例控制系统    液压系统的安装、调试与故障诊断    检测与测试</a:t>
              </a:r>
            </a:p>
          </p:txBody>
        </p:sp>
      </p:grpSp>
      <p:sp>
        <p:nvSpPr>
          <p:cNvPr id="24584" name="直接连接符 32"/>
          <p:cNvSpPr>
            <a:spLocks noChangeShapeType="1"/>
          </p:cNvSpPr>
          <p:nvPr/>
        </p:nvSpPr>
        <p:spPr bwMode="auto">
          <a:xfrm>
            <a:off x="501650" y="2316163"/>
            <a:ext cx="8640763" cy="3175"/>
          </a:xfrm>
          <a:prstGeom prst="line">
            <a:avLst/>
          </a:prstGeom>
          <a:noFill/>
          <a:ln w="9525">
            <a:solidFill>
              <a:srgbClr val="595959"/>
            </a:solidFill>
            <a:prstDash val="sysDot"/>
            <a:round/>
            <a:headEnd/>
            <a:tailEnd/>
          </a:ln>
        </p:spPr>
        <p:txBody>
          <a:bodyPr/>
          <a:lstStyle/>
          <a:p>
            <a:endParaRPr lang="zh-CN" altLang="en-US"/>
          </a:p>
        </p:txBody>
      </p:sp>
      <p:sp>
        <p:nvSpPr>
          <p:cNvPr id="24585" name="直接连接符 34"/>
          <p:cNvSpPr>
            <a:spLocks noChangeShapeType="1"/>
          </p:cNvSpPr>
          <p:nvPr/>
        </p:nvSpPr>
        <p:spPr bwMode="auto">
          <a:xfrm>
            <a:off x="501650" y="4641850"/>
            <a:ext cx="8640763" cy="1588"/>
          </a:xfrm>
          <a:prstGeom prst="line">
            <a:avLst/>
          </a:prstGeom>
          <a:noFill/>
          <a:ln w="9525">
            <a:solidFill>
              <a:srgbClr val="595959"/>
            </a:solidFill>
            <a:prstDash val="sysDot"/>
            <a:round/>
            <a:headEnd/>
            <a:tailEnd/>
          </a:ln>
        </p:spPr>
        <p:txBody>
          <a:bodyPr/>
          <a:lstStyle/>
          <a:p>
            <a:endParaRPr lang="zh-CN" altLang="en-US"/>
          </a:p>
        </p:txBody>
      </p:sp>
      <p:sp>
        <p:nvSpPr>
          <p:cNvPr id="24586" name="直接连接符 35"/>
          <p:cNvSpPr>
            <a:spLocks noChangeShapeType="1"/>
          </p:cNvSpPr>
          <p:nvPr/>
        </p:nvSpPr>
        <p:spPr bwMode="auto">
          <a:xfrm>
            <a:off x="501650" y="5805488"/>
            <a:ext cx="8640763" cy="3175"/>
          </a:xfrm>
          <a:prstGeom prst="line">
            <a:avLst/>
          </a:prstGeom>
          <a:noFill/>
          <a:ln w="9525">
            <a:solidFill>
              <a:srgbClr val="595959"/>
            </a:solidFill>
            <a:prstDash val="sysDot"/>
            <a:round/>
            <a:headEnd/>
            <a:tailEnd/>
          </a:ln>
        </p:spPr>
        <p:txBody>
          <a:bodyPr/>
          <a:lstStyle/>
          <a:p>
            <a:endParaRPr lang="zh-CN" altLang="en-US"/>
          </a:p>
        </p:txBody>
      </p:sp>
      <p:sp>
        <p:nvSpPr>
          <p:cNvPr id="24587" name="矩形 36"/>
          <p:cNvSpPr>
            <a:spLocks noChangeArrowheads="1"/>
          </p:cNvSpPr>
          <p:nvPr/>
        </p:nvSpPr>
        <p:spPr bwMode="auto">
          <a:xfrm>
            <a:off x="179388" y="792163"/>
            <a:ext cx="8748712" cy="5876925"/>
          </a:xfrm>
          <a:prstGeom prst="rect">
            <a:avLst/>
          </a:prstGeom>
          <a:noFill/>
          <a:ln w="25400">
            <a:solidFill>
              <a:srgbClr val="A5A5A5"/>
            </a:solidFill>
            <a:miter lim="800000"/>
            <a:headEnd/>
            <a:tailEnd/>
          </a:ln>
        </p:spPr>
        <p:txBody>
          <a:bodyPr anchor="ctr"/>
          <a:lstStyle/>
          <a:p>
            <a:pPr algn="ctr">
              <a:buSzPct val="171000"/>
            </a:pPr>
            <a:endParaRPr lang="zh-CN" altLang="zh-CN" sz="1600">
              <a:latin typeface="宋体" charset="-122"/>
              <a:ea typeface="Gill Sans"/>
              <a:cs typeface="Gill Sans"/>
              <a:sym typeface="宋体" charset="-122"/>
            </a:endParaRPr>
          </a:p>
        </p:txBody>
      </p:sp>
      <p:grpSp>
        <p:nvGrpSpPr>
          <p:cNvPr id="24588" name="Group 30"/>
          <p:cNvGrpSpPr>
            <a:grpSpLocks/>
          </p:cNvGrpSpPr>
          <p:nvPr/>
        </p:nvGrpSpPr>
        <p:grpSpPr bwMode="auto">
          <a:xfrm>
            <a:off x="82550" y="2420938"/>
            <a:ext cx="8737600" cy="647700"/>
            <a:chOff x="256" y="1525"/>
            <a:chExt cx="5504" cy="408"/>
          </a:xfrm>
        </p:grpSpPr>
        <p:sp>
          <p:nvSpPr>
            <p:cNvPr id="24597" name="TextBox 9"/>
            <p:cNvSpPr>
              <a:spLocks noChangeArrowheads="1"/>
            </p:cNvSpPr>
            <p:nvPr/>
          </p:nvSpPr>
          <p:spPr bwMode="auto">
            <a:xfrm>
              <a:off x="256" y="1630"/>
              <a:ext cx="763" cy="212"/>
            </a:xfrm>
            <a:prstGeom prst="rect">
              <a:avLst/>
            </a:prstGeom>
            <a:noFill/>
            <a:ln w="9525">
              <a:noFill/>
              <a:miter lim="800000"/>
              <a:headEnd/>
              <a:tailEnd/>
            </a:ln>
          </p:spPr>
          <p:txBody>
            <a:bodyPr>
              <a:spAutoFit/>
            </a:bodyPr>
            <a:lstStyle/>
            <a:p>
              <a:pPr algn="ctr">
                <a:buSzPct val="171000"/>
              </a:pPr>
              <a:r>
                <a:rPr lang="zh-CN" altLang="en-US" sz="1600">
                  <a:solidFill>
                    <a:schemeClr val="tx1"/>
                  </a:solidFill>
                  <a:latin typeface="微软雅黑" pitchFamily="34" charset="-122"/>
                  <a:ea typeface="微软雅黑" pitchFamily="34" charset="-122"/>
                  <a:cs typeface="Gill Sans"/>
                  <a:sym typeface="微软雅黑" pitchFamily="34" charset="-122"/>
                </a:rPr>
                <a:t>焊    接</a:t>
              </a:r>
              <a:endParaRPr lang="zh-CN" altLang="en-US" sz="1600">
                <a:solidFill>
                  <a:schemeClr val="tx1"/>
                </a:solidFill>
                <a:ea typeface="微软雅黑" pitchFamily="34" charset="-122"/>
                <a:cs typeface="Gill Sans"/>
              </a:endParaRPr>
            </a:p>
          </p:txBody>
        </p:sp>
        <p:sp>
          <p:nvSpPr>
            <p:cNvPr id="24598" name="TextBox 19"/>
            <p:cNvSpPr>
              <a:spLocks noChangeArrowheads="1"/>
            </p:cNvSpPr>
            <p:nvPr/>
          </p:nvSpPr>
          <p:spPr bwMode="auto">
            <a:xfrm>
              <a:off x="1156" y="1525"/>
              <a:ext cx="4604" cy="173"/>
            </a:xfrm>
            <a:prstGeom prst="rect">
              <a:avLst/>
            </a:prstGeom>
            <a:noFill/>
            <a:ln w="9525">
              <a:noFill/>
              <a:miter lim="800000"/>
              <a:headEnd/>
              <a:tailEnd/>
            </a:ln>
          </p:spPr>
          <p:txBody>
            <a:bodyPr>
              <a:spAutoFit/>
            </a:bodyPr>
            <a:lstStyle/>
            <a:p>
              <a:pPr>
                <a:buSzPct val="171000"/>
              </a:pPr>
              <a:r>
                <a:rPr lang="zh-CN" altLang="en-US" sz="1200">
                  <a:solidFill>
                    <a:schemeClr val="tx1"/>
                  </a:solidFill>
                  <a:latin typeface="微软雅黑" pitchFamily="34" charset="-122"/>
                  <a:ea typeface="微软雅黑" pitchFamily="34" charset="-122"/>
                  <a:cs typeface="Gill Sans"/>
                  <a:sym typeface="微软雅黑" pitchFamily="34" charset="-122"/>
                </a:rPr>
                <a:t>焊接工程常用资料    焊接物理冶金    弧焊方法及设备    电阻焊方法及设备    其他焊接方法及设备</a:t>
              </a:r>
            </a:p>
          </p:txBody>
        </p:sp>
        <p:sp>
          <p:nvSpPr>
            <p:cNvPr id="24599" name="TextBox 19"/>
            <p:cNvSpPr>
              <a:spLocks noChangeArrowheads="1"/>
            </p:cNvSpPr>
            <p:nvPr/>
          </p:nvSpPr>
          <p:spPr bwMode="auto">
            <a:xfrm>
              <a:off x="1156" y="1752"/>
              <a:ext cx="4604" cy="173"/>
            </a:xfrm>
            <a:prstGeom prst="rect">
              <a:avLst/>
            </a:prstGeom>
            <a:noFill/>
            <a:ln w="9525">
              <a:noFill/>
              <a:miter lim="800000"/>
              <a:headEnd/>
              <a:tailEnd/>
            </a:ln>
          </p:spPr>
          <p:txBody>
            <a:bodyPr>
              <a:spAutoFit/>
            </a:bodyPr>
            <a:lstStyle/>
            <a:p>
              <a:pPr>
                <a:buSzPct val="171000"/>
              </a:pPr>
              <a:r>
                <a:rPr lang="zh-CN" altLang="en-US" sz="1200">
                  <a:solidFill>
                    <a:schemeClr val="tx1"/>
                  </a:solidFill>
                  <a:latin typeface="微软雅黑" pitchFamily="34" charset="-122"/>
                  <a:ea typeface="微软雅黑" pitchFamily="34" charset="-122"/>
                  <a:cs typeface="Gill Sans"/>
                  <a:sym typeface="微软雅黑" pitchFamily="34" charset="-122"/>
                </a:rPr>
                <a:t>焊接材料    金属材料的焊接    焊接结构    焊接结构生产</a:t>
              </a:r>
            </a:p>
          </p:txBody>
        </p:sp>
        <p:sp>
          <p:nvSpPr>
            <p:cNvPr id="24600" name="直接连接符 21"/>
            <p:cNvSpPr>
              <a:spLocks noChangeShapeType="1"/>
            </p:cNvSpPr>
            <p:nvPr/>
          </p:nvSpPr>
          <p:spPr bwMode="auto">
            <a:xfrm rot="5400000">
              <a:off x="863" y="1728"/>
              <a:ext cx="408" cy="2"/>
            </a:xfrm>
            <a:prstGeom prst="line">
              <a:avLst/>
            </a:prstGeom>
            <a:noFill/>
            <a:ln w="38100">
              <a:solidFill>
                <a:schemeClr val="tx1"/>
              </a:solidFill>
              <a:round/>
              <a:headEnd/>
              <a:tailEnd/>
            </a:ln>
          </p:spPr>
          <p:txBody>
            <a:bodyPr/>
            <a:lstStyle/>
            <a:p>
              <a:endParaRPr lang="zh-CN" altLang="en-US"/>
            </a:p>
          </p:txBody>
        </p:sp>
      </p:grpSp>
      <p:grpSp>
        <p:nvGrpSpPr>
          <p:cNvPr id="24589" name="Group 45"/>
          <p:cNvGrpSpPr>
            <a:grpSpLocks/>
          </p:cNvGrpSpPr>
          <p:nvPr/>
        </p:nvGrpSpPr>
        <p:grpSpPr bwMode="auto">
          <a:xfrm>
            <a:off x="107950" y="5229225"/>
            <a:ext cx="8470900" cy="647700"/>
            <a:chOff x="266" y="3385"/>
            <a:chExt cx="5336" cy="408"/>
          </a:xfrm>
        </p:grpSpPr>
        <p:sp>
          <p:nvSpPr>
            <p:cNvPr id="24594" name="TextBox 10"/>
            <p:cNvSpPr>
              <a:spLocks noChangeArrowheads="1"/>
            </p:cNvSpPr>
            <p:nvPr/>
          </p:nvSpPr>
          <p:spPr bwMode="auto">
            <a:xfrm>
              <a:off x="266" y="3475"/>
              <a:ext cx="763" cy="212"/>
            </a:xfrm>
            <a:prstGeom prst="rect">
              <a:avLst/>
            </a:prstGeom>
            <a:noFill/>
            <a:ln w="9525">
              <a:noFill/>
              <a:miter lim="800000"/>
              <a:headEnd/>
              <a:tailEnd/>
            </a:ln>
          </p:spPr>
          <p:txBody>
            <a:bodyPr>
              <a:spAutoFit/>
            </a:bodyPr>
            <a:lstStyle/>
            <a:p>
              <a:pPr algn="ctr">
                <a:buSzPct val="171000"/>
              </a:pPr>
              <a:r>
                <a:rPr lang="zh-CN" altLang="en-US" sz="1600">
                  <a:solidFill>
                    <a:schemeClr val="tx1"/>
                  </a:solidFill>
                  <a:latin typeface="微软雅黑" pitchFamily="34" charset="-122"/>
                  <a:ea typeface="微软雅黑" pitchFamily="34" charset="-122"/>
                  <a:cs typeface="Gill Sans"/>
                  <a:sym typeface="微软雅黑" pitchFamily="34" charset="-122"/>
                </a:rPr>
                <a:t>气    动</a:t>
              </a:r>
              <a:endParaRPr lang="zh-CN" altLang="en-US" sz="1600">
                <a:solidFill>
                  <a:schemeClr val="tx1"/>
                </a:solidFill>
                <a:ea typeface="微软雅黑" pitchFamily="34" charset="-122"/>
                <a:cs typeface="Gill Sans"/>
              </a:endParaRPr>
            </a:p>
          </p:txBody>
        </p:sp>
        <p:sp>
          <p:nvSpPr>
            <p:cNvPr id="24595" name="直接连接符 21"/>
            <p:cNvSpPr>
              <a:spLocks noChangeShapeType="1"/>
            </p:cNvSpPr>
            <p:nvPr/>
          </p:nvSpPr>
          <p:spPr bwMode="auto">
            <a:xfrm rot="5400000">
              <a:off x="885" y="3611"/>
              <a:ext cx="363" cy="2"/>
            </a:xfrm>
            <a:prstGeom prst="line">
              <a:avLst/>
            </a:prstGeom>
            <a:noFill/>
            <a:ln w="38100">
              <a:solidFill>
                <a:schemeClr val="tx1"/>
              </a:solidFill>
              <a:round/>
              <a:headEnd/>
              <a:tailEnd/>
            </a:ln>
          </p:spPr>
          <p:txBody>
            <a:bodyPr/>
            <a:lstStyle/>
            <a:p>
              <a:endParaRPr lang="zh-CN" altLang="en-US"/>
            </a:p>
          </p:txBody>
        </p:sp>
        <p:sp>
          <p:nvSpPr>
            <p:cNvPr id="24596" name="TextBox 22"/>
            <p:cNvSpPr>
              <a:spLocks noChangeArrowheads="1"/>
            </p:cNvSpPr>
            <p:nvPr/>
          </p:nvSpPr>
          <p:spPr bwMode="auto">
            <a:xfrm>
              <a:off x="1125" y="3385"/>
              <a:ext cx="4477" cy="404"/>
            </a:xfrm>
            <a:prstGeom prst="rect">
              <a:avLst/>
            </a:prstGeom>
            <a:noFill/>
            <a:ln w="9525">
              <a:noFill/>
              <a:miter lim="800000"/>
              <a:headEnd/>
              <a:tailEnd/>
            </a:ln>
          </p:spPr>
          <p:txBody>
            <a:bodyPr>
              <a:spAutoFit/>
            </a:bodyPr>
            <a:lstStyle/>
            <a:p>
              <a:pPr>
                <a:lnSpc>
                  <a:spcPct val="150000"/>
                </a:lnSpc>
                <a:buSzPct val="171000"/>
              </a:pPr>
              <a:r>
                <a:rPr lang="zh-CN" altLang="en-US" sz="1200">
                  <a:solidFill>
                    <a:schemeClr val="tx1"/>
                  </a:solidFill>
                  <a:ea typeface="Gill Sans"/>
                  <a:cs typeface="Gill Sans"/>
                </a:rPr>
                <a:t>气压传动技术基础    气动系统    气动元件的选型及计算    气动系统的维护及故障处理    气动元件产品</a:t>
              </a:r>
            </a:p>
            <a:p>
              <a:pPr>
                <a:lnSpc>
                  <a:spcPct val="150000"/>
                </a:lnSpc>
                <a:buSzPct val="171000"/>
              </a:pPr>
              <a:r>
                <a:rPr lang="zh-CN" altLang="en-US" sz="1200">
                  <a:solidFill>
                    <a:schemeClr val="tx1"/>
                  </a:solidFill>
                  <a:ea typeface="Gill Sans"/>
                  <a:cs typeface="Gill Sans"/>
                </a:rPr>
                <a:t>气动相关技术标准及资料  </a:t>
              </a:r>
            </a:p>
          </p:txBody>
        </p:sp>
      </p:grpSp>
      <p:grpSp>
        <p:nvGrpSpPr>
          <p:cNvPr id="24590" name="Group 45"/>
          <p:cNvGrpSpPr>
            <a:grpSpLocks/>
          </p:cNvGrpSpPr>
          <p:nvPr/>
        </p:nvGrpSpPr>
        <p:grpSpPr bwMode="auto">
          <a:xfrm>
            <a:off x="107950" y="6021388"/>
            <a:ext cx="8470900" cy="647700"/>
            <a:chOff x="266" y="3385"/>
            <a:chExt cx="5336" cy="408"/>
          </a:xfrm>
        </p:grpSpPr>
        <p:sp>
          <p:nvSpPr>
            <p:cNvPr id="24591" name="TextBox 10"/>
            <p:cNvSpPr>
              <a:spLocks noChangeArrowheads="1"/>
            </p:cNvSpPr>
            <p:nvPr/>
          </p:nvSpPr>
          <p:spPr bwMode="auto">
            <a:xfrm>
              <a:off x="266" y="3475"/>
              <a:ext cx="763" cy="212"/>
            </a:xfrm>
            <a:prstGeom prst="rect">
              <a:avLst/>
            </a:prstGeom>
            <a:noFill/>
            <a:ln w="9525">
              <a:noFill/>
              <a:miter lim="800000"/>
              <a:headEnd/>
              <a:tailEnd/>
            </a:ln>
          </p:spPr>
          <p:txBody>
            <a:bodyPr>
              <a:spAutoFit/>
            </a:bodyPr>
            <a:lstStyle/>
            <a:p>
              <a:pPr algn="ctr">
                <a:buSzPct val="171000"/>
              </a:pPr>
              <a:r>
                <a:rPr lang="en-US" altLang="zh-CN" sz="1600">
                  <a:solidFill>
                    <a:schemeClr val="tx1"/>
                  </a:solidFill>
                  <a:latin typeface="微软雅黑" pitchFamily="34" charset="-122"/>
                  <a:ea typeface="微软雅黑" pitchFamily="34" charset="-122"/>
                  <a:cs typeface="Gill Sans"/>
                  <a:sym typeface="微软雅黑" pitchFamily="34" charset="-122"/>
                </a:rPr>
                <a:t>CAD/CAM</a:t>
              </a:r>
              <a:endParaRPr lang="en-US" altLang="zh-CN" sz="1600">
                <a:solidFill>
                  <a:schemeClr val="tx1"/>
                </a:solidFill>
                <a:ea typeface="微软雅黑" pitchFamily="34" charset="-122"/>
                <a:cs typeface="Gill Sans"/>
              </a:endParaRPr>
            </a:p>
          </p:txBody>
        </p:sp>
        <p:sp>
          <p:nvSpPr>
            <p:cNvPr id="24592" name="直接连接符 21"/>
            <p:cNvSpPr>
              <a:spLocks noChangeShapeType="1"/>
            </p:cNvSpPr>
            <p:nvPr/>
          </p:nvSpPr>
          <p:spPr bwMode="auto">
            <a:xfrm rot="5400000">
              <a:off x="885" y="3611"/>
              <a:ext cx="363" cy="2"/>
            </a:xfrm>
            <a:prstGeom prst="line">
              <a:avLst/>
            </a:prstGeom>
            <a:noFill/>
            <a:ln w="38100">
              <a:solidFill>
                <a:schemeClr val="tx1"/>
              </a:solidFill>
              <a:round/>
              <a:headEnd/>
              <a:tailEnd/>
            </a:ln>
          </p:spPr>
          <p:txBody>
            <a:bodyPr/>
            <a:lstStyle/>
            <a:p>
              <a:endParaRPr lang="zh-CN" altLang="en-US"/>
            </a:p>
          </p:txBody>
        </p:sp>
        <p:sp>
          <p:nvSpPr>
            <p:cNvPr id="24593" name="TextBox 22"/>
            <p:cNvSpPr>
              <a:spLocks noChangeArrowheads="1"/>
            </p:cNvSpPr>
            <p:nvPr/>
          </p:nvSpPr>
          <p:spPr bwMode="auto">
            <a:xfrm>
              <a:off x="1125" y="3385"/>
              <a:ext cx="4477" cy="404"/>
            </a:xfrm>
            <a:prstGeom prst="rect">
              <a:avLst/>
            </a:prstGeom>
            <a:noFill/>
            <a:ln w="9525">
              <a:noFill/>
              <a:miter lim="800000"/>
              <a:headEnd/>
              <a:tailEnd/>
            </a:ln>
          </p:spPr>
          <p:txBody>
            <a:bodyPr>
              <a:spAutoFit/>
            </a:bodyPr>
            <a:lstStyle/>
            <a:p>
              <a:pPr>
                <a:lnSpc>
                  <a:spcPct val="150000"/>
                </a:lnSpc>
                <a:buSzPct val="171000"/>
              </a:pPr>
              <a:r>
                <a:rPr lang="en-US" altLang="zh-CN" sz="1200">
                  <a:solidFill>
                    <a:schemeClr val="tx1"/>
                  </a:solidFill>
                  <a:ea typeface="Gill Sans"/>
                  <a:cs typeface="Gill Sans"/>
                </a:rPr>
                <a:t>ADAMS    Altium Designer    ANSYS     AutoCAD    CATIA    CAXA    Fluent    Inventor    MasterCAM</a:t>
              </a:r>
              <a:r>
                <a:rPr lang="en-US" altLang="zh-CN" sz="1200">
                  <a:solidFill>
                    <a:schemeClr val="tx1"/>
                  </a:solidFill>
                </a:rPr>
                <a:t> </a:t>
              </a:r>
            </a:p>
            <a:p>
              <a:pPr>
                <a:lnSpc>
                  <a:spcPct val="150000"/>
                </a:lnSpc>
                <a:buSzPct val="171000"/>
              </a:pPr>
              <a:r>
                <a:rPr lang="en-US" altLang="zh-CN" sz="1200">
                  <a:solidFill>
                    <a:schemeClr val="tx1"/>
                  </a:solidFill>
                </a:rPr>
                <a:t>Pro/ENGINEER    SolidWorks    UG NX</a:t>
              </a:r>
              <a:r>
                <a:rPr lang="en-US" altLang="zh-CN" sz="1200">
                  <a:solidFill>
                    <a:schemeClr val="tx1"/>
                  </a:solidFill>
                  <a:ea typeface="Gill Sans"/>
                  <a:cs typeface="Gill Sans"/>
                </a:rPr>
                <a:t>  </a:t>
              </a:r>
            </a:p>
          </p:txBody>
        </p:sp>
      </p:gr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p:nvPr/>
        </p:nvSpPr>
        <p:spPr>
          <a:xfrm>
            <a:off x="-4763" y="-4763"/>
            <a:ext cx="9153526" cy="6867526"/>
          </a:xfrm>
          <a:prstGeom prst="rect">
            <a:avLst/>
          </a:prstGeom>
          <a:solidFill>
            <a:srgbClr val="18397B"/>
          </a:solidFill>
          <a:ln>
            <a:solidFill/>
            <a:round/>
          </a:ln>
          <a:effectLst>
            <a:outerShdw blurRad="38100" dist="23000" dir="5400000" rotWithShape="0">
              <a:srgbClr val="000000">
                <a:alpha val="35000"/>
              </a:srgbClr>
            </a:outerShdw>
          </a:effectLst>
        </p:spPr>
        <p:txBody>
          <a:bodyPr lIns="35718" tIns="35718" rIns="35718" bIns="35718" anchor="ctr"/>
          <a:lstStyle/>
          <a:p>
            <a:pPr>
              <a:defRPr/>
            </a:pPr>
            <a:endParaRPr lang="zh-CN" altLang="en-US" sz="1800" b="1">
              <a:latin typeface="Times New Roman" pitchFamily="18" charset="0"/>
              <a:cs typeface="Times New Roman" pitchFamily="18" charset="0"/>
              <a:sym typeface="Times New Roman" pitchFamily="18" charset="0"/>
            </a:endParaRPr>
          </a:p>
        </p:txBody>
      </p:sp>
      <p:sp>
        <p:nvSpPr>
          <p:cNvPr id="192" name="Shape 192"/>
          <p:cNvSpPr/>
          <p:nvPr/>
        </p:nvSpPr>
        <p:spPr>
          <a:xfrm flipV="1">
            <a:off x="144463" y="646113"/>
            <a:ext cx="8855075" cy="0"/>
          </a:xfrm>
          <a:prstGeom prst="line">
            <a:avLst/>
          </a:prstGeom>
          <a:ln w="25400">
            <a:solidFill>
              <a:srgbClr val="FFFFFF"/>
            </a:solidFill>
          </a:ln>
          <a:effectLst>
            <a:outerShdw blurRad="38100" dist="20000" dir="5400000" rotWithShape="0">
              <a:srgbClr val="000000">
                <a:alpha val="38000"/>
              </a:srgbClr>
            </a:outerShdw>
          </a:effectLst>
        </p:spPr>
        <p:txBody>
          <a:bodyPr lIns="0" tIns="0" rIns="0" bIns="0"/>
          <a:lstStyle/>
          <a:p>
            <a:pPr defTabSz="457200" fontAlgn="auto">
              <a:spcBef>
                <a:spcPts val="0"/>
              </a:spcBef>
              <a:spcAft>
                <a:spcPts val="0"/>
              </a:spcAft>
              <a:defRPr sz="1200">
                <a:solidFill>
                  <a:srgbClr val="000000"/>
                </a:solidFill>
              </a:defRPr>
            </a:pPr>
            <a:endParaRPr sz="1200" kern="0">
              <a:solidFill>
                <a:srgbClr val="000000"/>
              </a:solidFill>
              <a:latin typeface="+mn-lt"/>
              <a:ea typeface="+mn-ea"/>
              <a:sym typeface="Helvetica"/>
            </a:endParaRPr>
          </a:p>
        </p:txBody>
      </p:sp>
      <p:pic>
        <p:nvPicPr>
          <p:cNvPr id="25603" name="pasted-image.tif"/>
          <p:cNvPicPr>
            <a:picLocks noChangeAspect="1" noChangeArrowheads="1"/>
          </p:cNvPicPr>
          <p:nvPr/>
        </p:nvPicPr>
        <p:blipFill>
          <a:blip r:embed="rId2" cstate="print"/>
          <a:srcRect/>
          <a:stretch>
            <a:fillRect/>
          </a:stretch>
        </p:blipFill>
        <p:spPr bwMode="auto">
          <a:xfrm>
            <a:off x="8175625" y="26988"/>
            <a:ext cx="752475" cy="560387"/>
          </a:xfrm>
          <a:prstGeom prst="rect">
            <a:avLst/>
          </a:prstGeom>
          <a:noFill/>
          <a:ln w="12700">
            <a:noFill/>
            <a:miter lim="400000"/>
            <a:headEnd/>
            <a:tailEnd/>
          </a:ln>
        </p:spPr>
      </p:pic>
      <p:sp>
        <p:nvSpPr>
          <p:cNvPr id="25604" name="Shape 194"/>
          <p:cNvSpPr>
            <a:spLocks noChangeArrowheads="1"/>
          </p:cNvSpPr>
          <p:nvPr/>
        </p:nvSpPr>
        <p:spPr bwMode="auto">
          <a:xfrm>
            <a:off x="112713" y="184150"/>
            <a:ext cx="4459287" cy="427038"/>
          </a:xfrm>
          <a:prstGeom prst="rect">
            <a:avLst/>
          </a:prstGeom>
          <a:noFill/>
          <a:ln w="12700">
            <a:noFill/>
            <a:miter lim="400000"/>
            <a:headEnd/>
            <a:tailEnd/>
          </a:ln>
        </p:spPr>
        <p:txBody>
          <a:bodyPr lIns="0" tIns="0" rIns="0" bIns="0">
            <a:spAutoFit/>
          </a:bodyPr>
          <a:lstStyle/>
          <a:p>
            <a:r>
              <a:rPr lang="zh-CN" altLang="en-US"/>
              <a:t>平台版块介绍</a:t>
            </a:r>
            <a:r>
              <a:rPr lang="en-US" altLang="zh-CN"/>
              <a:t>——</a:t>
            </a:r>
            <a:r>
              <a:rPr lang="zh-CN" altLang="en-US">
                <a:latin typeface="Helvetica" pitchFamily="34" charset="0"/>
              </a:rPr>
              <a:t>三维模型</a:t>
            </a:r>
          </a:p>
        </p:txBody>
      </p:sp>
      <p:pic>
        <p:nvPicPr>
          <p:cNvPr id="26640" name="Picture 16"/>
          <p:cNvPicPr>
            <a:picLocks noChangeAspect="1" noChangeArrowheads="1"/>
          </p:cNvPicPr>
          <p:nvPr/>
        </p:nvPicPr>
        <p:blipFill>
          <a:blip r:embed="rId3"/>
          <a:srcRect/>
          <a:stretch>
            <a:fillRect/>
          </a:stretch>
        </p:blipFill>
        <p:spPr bwMode="auto">
          <a:xfrm>
            <a:off x="107950" y="15875"/>
            <a:ext cx="8713788" cy="6942138"/>
          </a:xfrm>
          <a:prstGeom prst="rect">
            <a:avLst/>
          </a:prstGeom>
          <a:noFill/>
          <a:ln w="9525">
            <a:noFill/>
            <a:miter lim="800000"/>
            <a:headEnd/>
            <a:tailEnd/>
          </a:ln>
        </p:spPr>
      </p:pic>
      <p:pic>
        <p:nvPicPr>
          <p:cNvPr id="26639" name="Picture 15" descr="SNAGHTML138e292"/>
          <p:cNvPicPr>
            <a:picLocks noChangeAspect="1" noChangeArrowheads="1"/>
          </p:cNvPicPr>
          <p:nvPr/>
        </p:nvPicPr>
        <p:blipFill>
          <a:blip r:embed="rId4"/>
          <a:srcRect/>
          <a:stretch>
            <a:fillRect/>
          </a:stretch>
        </p:blipFill>
        <p:spPr bwMode="auto">
          <a:xfrm>
            <a:off x="107950" y="1590675"/>
            <a:ext cx="8963025" cy="4791075"/>
          </a:xfrm>
          <a:prstGeom prst="rect">
            <a:avLst/>
          </a:prstGeom>
          <a:noFill/>
          <a:ln w="9525">
            <a:noFill/>
            <a:miter lim="800000"/>
            <a:headEnd/>
            <a:tailEnd/>
          </a:ln>
        </p:spPr>
      </p:pic>
      <p:sp>
        <p:nvSpPr>
          <p:cNvPr id="26629" name="Shape 195"/>
          <p:cNvSpPr>
            <a:spLocks noChangeArrowheads="1"/>
          </p:cNvSpPr>
          <p:nvPr/>
        </p:nvSpPr>
        <p:spPr bwMode="auto">
          <a:xfrm>
            <a:off x="539750" y="1557338"/>
            <a:ext cx="2636838" cy="2286000"/>
          </a:xfrm>
          <a:prstGeom prst="rect">
            <a:avLst/>
          </a:prstGeom>
          <a:noFill/>
          <a:ln w="12700">
            <a:noFill/>
            <a:miter lim="400000"/>
            <a:headEnd/>
            <a:tailEnd/>
          </a:ln>
        </p:spPr>
        <p:txBody>
          <a:bodyPr wrap="none" lIns="0" tIns="0" rIns="0" bIns="0">
            <a:spAutoFit/>
          </a:bodyPr>
          <a:lstStyle/>
          <a:p>
            <a:pPr marL="279400" indent="-279400">
              <a:lnSpc>
                <a:spcPct val="150000"/>
              </a:lnSpc>
              <a:buSzPct val="100000"/>
              <a:buFontTx/>
              <a:buChar char="-"/>
            </a:pPr>
            <a:r>
              <a:rPr lang="zh-CN" altLang="en-US" sz="2000">
                <a:solidFill>
                  <a:schemeClr val="tx1"/>
                </a:solidFill>
                <a:latin typeface="Helvetica" pitchFamily="34" charset="0"/>
              </a:rPr>
              <a:t>灵活参数选择</a:t>
            </a:r>
          </a:p>
          <a:p>
            <a:pPr marL="279400" indent="-279400">
              <a:lnSpc>
                <a:spcPct val="150000"/>
              </a:lnSpc>
              <a:buSzPct val="100000"/>
              <a:buFontTx/>
              <a:buChar char="-"/>
            </a:pPr>
            <a:r>
              <a:rPr lang="zh-CN" altLang="en-US" sz="2000">
                <a:solidFill>
                  <a:schemeClr val="tx1"/>
                </a:solidFill>
                <a:latin typeface="Helvetica" pitchFamily="34" charset="0"/>
              </a:rPr>
              <a:t>提供四种</a:t>
            </a:r>
            <a:r>
              <a:rPr lang="en-US" altLang="zh-CN" sz="2000">
                <a:solidFill>
                  <a:schemeClr val="tx1"/>
                </a:solidFill>
                <a:latin typeface="Helvetica" pitchFamily="34" charset="0"/>
              </a:rPr>
              <a:t>3D</a:t>
            </a:r>
            <a:r>
              <a:rPr lang="zh-CN" altLang="en-US" sz="2000">
                <a:solidFill>
                  <a:schemeClr val="tx1"/>
                </a:solidFill>
                <a:latin typeface="Helvetica" pitchFamily="34" charset="0"/>
              </a:rPr>
              <a:t>格式文件</a:t>
            </a:r>
          </a:p>
          <a:p>
            <a:pPr marL="279400" indent="-279400">
              <a:lnSpc>
                <a:spcPct val="150000"/>
              </a:lnSpc>
              <a:buSzPct val="100000"/>
              <a:buFontTx/>
              <a:buChar char="-"/>
            </a:pPr>
            <a:r>
              <a:rPr lang="zh-CN" altLang="en-US" sz="2000">
                <a:solidFill>
                  <a:schemeClr val="tx1"/>
                </a:solidFill>
                <a:latin typeface="Helvetica" pitchFamily="34" charset="0"/>
              </a:rPr>
              <a:t>放大镜查看细节</a:t>
            </a:r>
          </a:p>
          <a:p>
            <a:pPr marL="279400" indent="-279400">
              <a:lnSpc>
                <a:spcPct val="150000"/>
              </a:lnSpc>
              <a:buSzPct val="100000"/>
              <a:buFontTx/>
              <a:buChar char="-"/>
            </a:pPr>
            <a:r>
              <a:rPr lang="zh-CN" altLang="en-US" sz="2000">
                <a:solidFill>
                  <a:schemeClr val="tx1"/>
                </a:solidFill>
                <a:latin typeface="Helvetica" pitchFamily="34" charset="0"/>
              </a:rPr>
              <a:t>相关零件搜索</a:t>
            </a:r>
          </a:p>
          <a:p>
            <a:pPr marL="279400" indent="-279400">
              <a:lnSpc>
                <a:spcPct val="150000"/>
              </a:lnSpc>
              <a:buSzPct val="100000"/>
              <a:buFontTx/>
              <a:buChar char="-"/>
            </a:pPr>
            <a:r>
              <a:rPr lang="zh-CN" altLang="en-US" sz="2000">
                <a:solidFill>
                  <a:schemeClr val="tx1"/>
                </a:solidFill>
                <a:latin typeface="Helvetica" pitchFamily="34" charset="0"/>
              </a:rPr>
              <a:t>相关知识单元描述</a:t>
            </a:r>
          </a:p>
        </p:txBody>
      </p:sp>
      <p:grpSp>
        <p:nvGrpSpPr>
          <p:cNvPr id="198" name="Group 198"/>
          <p:cNvGrpSpPr>
            <a:grpSpLocks/>
          </p:cNvGrpSpPr>
          <p:nvPr/>
        </p:nvGrpSpPr>
        <p:grpSpPr bwMode="auto">
          <a:xfrm>
            <a:off x="3419475" y="933450"/>
            <a:ext cx="3135313" cy="5924550"/>
            <a:chOff x="0" y="0"/>
            <a:chExt cx="3134976" cy="5924413"/>
          </a:xfrm>
        </p:grpSpPr>
        <p:pic>
          <p:nvPicPr>
            <p:cNvPr id="25612" name="pasted-image.png"/>
            <p:cNvPicPr>
              <a:picLocks noChangeAspect="1" noChangeArrowheads="1"/>
            </p:cNvPicPr>
            <p:nvPr/>
          </p:nvPicPr>
          <p:blipFill>
            <a:blip r:embed="rId5"/>
            <a:srcRect/>
            <a:stretch>
              <a:fillRect/>
            </a:stretch>
          </p:blipFill>
          <p:spPr bwMode="auto">
            <a:xfrm>
              <a:off x="0" y="3388505"/>
              <a:ext cx="3134977" cy="2535909"/>
            </a:xfrm>
            <a:prstGeom prst="rect">
              <a:avLst/>
            </a:prstGeom>
            <a:noFill/>
            <a:ln w="12700">
              <a:noFill/>
              <a:miter lim="400000"/>
              <a:headEnd/>
              <a:tailEnd/>
            </a:ln>
          </p:spPr>
        </p:pic>
        <p:pic>
          <p:nvPicPr>
            <p:cNvPr id="25613" name="pasted-image.png"/>
            <p:cNvPicPr>
              <a:picLocks noChangeAspect="1" noChangeArrowheads="1"/>
            </p:cNvPicPr>
            <p:nvPr/>
          </p:nvPicPr>
          <p:blipFill>
            <a:blip r:embed="rId6"/>
            <a:srcRect/>
            <a:stretch>
              <a:fillRect/>
            </a:stretch>
          </p:blipFill>
          <p:spPr bwMode="auto">
            <a:xfrm>
              <a:off x="1168" y="0"/>
              <a:ext cx="3132640" cy="3132640"/>
            </a:xfrm>
            <a:prstGeom prst="rect">
              <a:avLst/>
            </a:prstGeom>
            <a:noFill/>
            <a:ln w="12700">
              <a:noFill/>
              <a:miter lim="400000"/>
              <a:headEnd/>
              <a:tailEnd/>
            </a:ln>
          </p:spPr>
        </p:pic>
      </p:grpSp>
      <p:grpSp>
        <p:nvGrpSpPr>
          <p:cNvPr id="201" name="Group 201"/>
          <p:cNvGrpSpPr>
            <a:grpSpLocks/>
          </p:cNvGrpSpPr>
          <p:nvPr/>
        </p:nvGrpSpPr>
        <p:grpSpPr bwMode="auto">
          <a:xfrm>
            <a:off x="2506663" y="1023938"/>
            <a:ext cx="4130675" cy="5834062"/>
            <a:chOff x="0" y="0"/>
            <a:chExt cx="4131203" cy="5834365"/>
          </a:xfrm>
        </p:grpSpPr>
        <p:pic>
          <p:nvPicPr>
            <p:cNvPr id="25610" name="pasted-image.tif"/>
            <p:cNvPicPr>
              <a:picLocks noChangeAspect="1" noChangeArrowheads="1"/>
            </p:cNvPicPr>
            <p:nvPr/>
          </p:nvPicPr>
          <p:blipFill>
            <a:blip r:embed="rId7"/>
            <a:srcRect/>
            <a:stretch>
              <a:fillRect/>
            </a:stretch>
          </p:blipFill>
          <p:spPr bwMode="auto">
            <a:xfrm>
              <a:off x="0" y="0"/>
              <a:ext cx="4131204" cy="2909369"/>
            </a:xfrm>
            <a:prstGeom prst="rect">
              <a:avLst/>
            </a:prstGeom>
            <a:noFill/>
            <a:ln w="12700">
              <a:noFill/>
              <a:miter lim="400000"/>
              <a:headEnd/>
              <a:tailEnd/>
            </a:ln>
          </p:spPr>
        </p:pic>
        <p:pic>
          <p:nvPicPr>
            <p:cNvPr id="25611" name="pasted-image.tif"/>
            <p:cNvPicPr>
              <a:picLocks noChangeAspect="1" noChangeArrowheads="1"/>
            </p:cNvPicPr>
            <p:nvPr/>
          </p:nvPicPr>
          <p:blipFill>
            <a:blip r:embed="rId8"/>
            <a:srcRect/>
            <a:stretch>
              <a:fillRect/>
            </a:stretch>
          </p:blipFill>
          <p:spPr bwMode="auto">
            <a:xfrm>
              <a:off x="0" y="3087673"/>
              <a:ext cx="4131204" cy="2746693"/>
            </a:xfrm>
            <a:prstGeom prst="rect">
              <a:avLst/>
            </a:prstGeom>
            <a:noFill/>
            <a:ln w="12700">
              <a:noFill/>
              <a:miter lim="400000"/>
              <a:headEnd/>
              <a:tailEnd/>
            </a:ln>
          </p:spPr>
        </p:pic>
      </p:grpSp>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additive="base">
                                        <p:cTn id="7" dur="500" fill="hold"/>
                                        <p:tgtEl>
                                          <p:spTgt spid="26629"/>
                                        </p:tgtEl>
                                        <p:attrNameLst>
                                          <p:attrName>ppt_x</p:attrName>
                                        </p:attrNameLst>
                                      </p:cBhvr>
                                      <p:tavLst>
                                        <p:tav tm="0">
                                          <p:val>
                                            <p:strVal val="0-#ppt_w/2"/>
                                          </p:val>
                                        </p:tav>
                                        <p:tav tm="100000">
                                          <p:val>
                                            <p:strVal val="#ppt_x"/>
                                          </p:val>
                                        </p:tav>
                                      </p:tavLst>
                                    </p:anim>
                                    <p:anim calcmode="lin" valueType="num">
                                      <p:cBhvr additive="base">
                                        <p:cTn id="8" dur="500" fill="hold"/>
                                        <p:tgtEl>
                                          <p:spTgt spid="266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500"/>
                                        <p:tgtEl>
                                          <p:spTgt spid="26629"/>
                                        </p:tgtEl>
                                        <p:attrNameLst>
                                          <p:attrName>ppt_x</p:attrName>
                                        </p:attrNameLst>
                                      </p:cBhvr>
                                      <p:tavLst>
                                        <p:tav tm="0">
                                          <p:val>
                                            <p:strVal val="ppt_x"/>
                                          </p:val>
                                        </p:tav>
                                        <p:tav tm="100000">
                                          <p:val>
                                            <p:strVal val="0-ppt_w/2"/>
                                          </p:val>
                                        </p:tav>
                                      </p:tavLst>
                                    </p:anim>
                                    <p:anim calcmode="lin" valueType="num">
                                      <p:cBhvr additive="base">
                                        <p:cTn id="13" dur="500"/>
                                        <p:tgtEl>
                                          <p:spTgt spid="26629"/>
                                        </p:tgtEl>
                                        <p:attrNameLst>
                                          <p:attrName>ppt_y</p:attrName>
                                        </p:attrNameLst>
                                      </p:cBhvr>
                                      <p:tavLst>
                                        <p:tav tm="0">
                                          <p:val>
                                            <p:strVal val="ppt_y"/>
                                          </p:val>
                                        </p:tav>
                                        <p:tav tm="100000">
                                          <p:val>
                                            <p:strVal val="ppt_y"/>
                                          </p:val>
                                        </p:tav>
                                      </p:tavLst>
                                    </p:anim>
                                    <p:set>
                                      <p:cBhvr>
                                        <p:cTn id="14" dur="1" fill="hold">
                                          <p:stCondLst>
                                            <p:cond delay="499"/>
                                          </p:stCondLst>
                                        </p:cTn>
                                        <p:tgtEl>
                                          <p:spTgt spid="2662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nodeType="clickEffect">
                                  <p:stCondLst>
                                    <p:cond delay="0"/>
                                  </p:stCondLst>
                                  <p:childTnLst>
                                    <p:set>
                                      <p:cBhvr>
                                        <p:cTn id="18" dur="1" fill="hold">
                                          <p:stCondLst>
                                            <p:cond delay="0"/>
                                          </p:stCondLst>
                                        </p:cTn>
                                        <p:tgtEl>
                                          <p:spTgt spid="26639"/>
                                        </p:tgtEl>
                                        <p:attrNameLst>
                                          <p:attrName>style.visibility</p:attrName>
                                        </p:attrNameLst>
                                      </p:cBhvr>
                                      <p:to>
                                        <p:strVal val="visible"/>
                                      </p:to>
                                    </p:set>
                                    <p:animEffect transition="in" filter="box(out)">
                                      <p:cBhvr>
                                        <p:cTn id="19" dur="500"/>
                                        <p:tgtEl>
                                          <p:spTgt spid="2663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500" fill="hold"/>
                                        <p:tgtEl>
                                          <p:spTgt spid="26639"/>
                                        </p:tgtEl>
                                      </p:cBhvr>
                                      <p:by x="100000" y="100000"/>
                                    </p:animScale>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26639"/>
                                        </p:tgtEl>
                                        <p:attrNameLst>
                                          <p:attrName>ppt_x</p:attrName>
                                        </p:attrNameLst>
                                      </p:cBhvr>
                                      <p:tavLst>
                                        <p:tav tm="0">
                                          <p:val>
                                            <p:strVal val="ppt_x"/>
                                          </p:val>
                                        </p:tav>
                                        <p:tav tm="100000">
                                          <p:val>
                                            <p:strVal val="ppt_x"/>
                                          </p:val>
                                        </p:tav>
                                      </p:tavLst>
                                    </p:anim>
                                    <p:anim calcmode="lin" valueType="num">
                                      <p:cBhvr additive="base">
                                        <p:cTn id="28" dur="500"/>
                                        <p:tgtEl>
                                          <p:spTgt spid="26639"/>
                                        </p:tgtEl>
                                        <p:attrNameLst>
                                          <p:attrName>ppt_y</p:attrName>
                                        </p:attrNameLst>
                                      </p:cBhvr>
                                      <p:tavLst>
                                        <p:tav tm="0">
                                          <p:val>
                                            <p:strVal val="ppt_y"/>
                                          </p:val>
                                        </p:tav>
                                        <p:tav tm="100000">
                                          <p:val>
                                            <p:strVal val="1+ppt_h/2"/>
                                          </p:val>
                                        </p:tav>
                                      </p:tavLst>
                                    </p:anim>
                                    <p:set>
                                      <p:cBhvr>
                                        <p:cTn id="29" dur="1" fill="hold">
                                          <p:stCondLst>
                                            <p:cond delay="499"/>
                                          </p:stCondLst>
                                        </p:cTn>
                                        <p:tgtEl>
                                          <p:spTgt spid="2663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 presetClass="entr" presetSubtype="5" fill="hold" grpId="1" nodeType="clickEffect">
                                  <p:stCondLst>
                                    <p:cond delay="0"/>
                                  </p:stCondLst>
                                  <p:childTnLst>
                                    <p:set>
                                      <p:cBhvr>
                                        <p:cTn id="33" dur="1" fill="hold">
                                          <p:stCondLst>
                                            <p:cond delay="0"/>
                                          </p:stCondLst>
                                        </p:cTn>
                                        <p:tgtEl>
                                          <p:spTgt spid="198"/>
                                        </p:tgtEl>
                                        <p:attrNameLst>
                                          <p:attrName>style.visibility</p:attrName>
                                        </p:attrNameLst>
                                      </p:cBhvr>
                                      <p:to>
                                        <p:strVal val="visible"/>
                                      </p:to>
                                    </p:set>
                                    <p:animEffect transition="in" filter="checkerboard(down)">
                                      <p:cBhvr>
                                        <p:cTn id="34" dur="2000"/>
                                        <p:tgtEl>
                                          <p:spTgt spid="19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nodeType="clickEffect">
                                  <p:stCondLst>
                                    <p:cond delay="0"/>
                                  </p:stCondLst>
                                  <p:childTnLst>
                                    <p:animScale>
                                      <p:cBhvr>
                                        <p:cTn id="38" dur="1000" fill="hold"/>
                                        <p:tgtEl>
                                          <p:spTgt spid="198"/>
                                        </p:tgtEl>
                                      </p:cBhvr>
                                      <p:by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xit" presetSubtype="2" fill="hold" nodeType="clickEffect">
                                  <p:stCondLst>
                                    <p:cond delay="0"/>
                                  </p:stCondLst>
                                  <p:childTnLst>
                                    <p:anim calcmode="lin" valueType="num">
                                      <p:cBhvr additive="base">
                                        <p:cTn id="42" dur="500"/>
                                        <p:tgtEl>
                                          <p:spTgt spid="198"/>
                                        </p:tgtEl>
                                        <p:attrNameLst>
                                          <p:attrName>ppt_x</p:attrName>
                                        </p:attrNameLst>
                                      </p:cBhvr>
                                      <p:tavLst>
                                        <p:tav tm="0">
                                          <p:val>
                                            <p:strVal val="ppt_x"/>
                                          </p:val>
                                        </p:tav>
                                        <p:tav tm="100000">
                                          <p:val>
                                            <p:strVal val="1+ppt_w/2"/>
                                          </p:val>
                                        </p:tav>
                                      </p:tavLst>
                                    </p:anim>
                                    <p:anim calcmode="lin" valueType="num">
                                      <p:cBhvr additive="base">
                                        <p:cTn id="43" dur="500"/>
                                        <p:tgtEl>
                                          <p:spTgt spid="198"/>
                                        </p:tgtEl>
                                        <p:attrNameLst>
                                          <p:attrName>ppt_y</p:attrName>
                                        </p:attrNameLst>
                                      </p:cBhvr>
                                      <p:tavLst>
                                        <p:tav tm="0">
                                          <p:val>
                                            <p:strVal val="ppt_y"/>
                                          </p:val>
                                        </p:tav>
                                        <p:tav tm="100000">
                                          <p:val>
                                            <p:strVal val="ppt_y"/>
                                          </p:val>
                                        </p:tav>
                                      </p:tavLst>
                                    </p:anim>
                                    <p:set>
                                      <p:cBhvr>
                                        <p:cTn id="44" dur="1" fill="hold">
                                          <p:stCondLst>
                                            <p:cond delay="499"/>
                                          </p:stCondLst>
                                        </p:cTn>
                                        <p:tgtEl>
                                          <p:spTgt spid="19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3" nodeType="clickEffect">
                                  <p:stCondLst>
                                    <p:cond delay="0"/>
                                  </p:stCondLst>
                                  <p:iterate>
                                    <p:tmAbs val="0"/>
                                  </p:iterate>
                                  <p:childTnLst>
                                    <p:set>
                                      <p:cBhvr>
                                        <p:cTn id="48" fill="hold"/>
                                        <p:tgtEl>
                                          <p:spTgt spid="201"/>
                                        </p:tgtEl>
                                        <p:attrNameLst>
                                          <p:attrName>style.visibility</p:attrName>
                                        </p:attrNameLst>
                                      </p:cBhvr>
                                      <p:to>
                                        <p:strVal val="visible"/>
                                      </p:to>
                                    </p:set>
                                    <p:anim calcmode="lin" valueType="num">
                                      <p:cBhvr>
                                        <p:cTn id="49" dur="500" fill="hold"/>
                                        <p:tgtEl>
                                          <p:spTgt spid="201"/>
                                        </p:tgtEl>
                                        <p:attrNameLst>
                                          <p:attrName>ppt_x</p:attrName>
                                        </p:attrNameLst>
                                      </p:cBhvr>
                                      <p:tavLst>
                                        <p:tav tm="0">
                                          <p:val>
                                            <p:strVal val="1+#ppt_w/2"/>
                                          </p:val>
                                        </p:tav>
                                        <p:tav tm="100000">
                                          <p:val>
                                            <p:strVal val="#ppt_x"/>
                                          </p:val>
                                        </p:tav>
                                      </p:tavLst>
                                    </p:anim>
                                    <p:anim calcmode="lin" valueType="num">
                                      <p:cBhvr>
                                        <p:cTn id="50" dur="500" fill="hold"/>
                                        <p:tgtEl>
                                          <p:spTgt spid="20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nodeType="clickEffect">
                                  <p:stCondLst>
                                    <p:cond delay="0"/>
                                  </p:stCondLst>
                                  <p:childTnLst>
                                    <p:animScale>
                                      <p:cBhvr>
                                        <p:cTn id="54" dur="750" fill="hold"/>
                                        <p:tgtEl>
                                          <p:spTgt spid="201"/>
                                        </p:tgtEl>
                                      </p:cBhvr>
                                      <p:by x="120000" y="120000"/>
                                    </p:animScale>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201"/>
                                        </p:tgtEl>
                                        <p:attrNameLst>
                                          <p:attrName>ppt_x</p:attrName>
                                        </p:attrNameLst>
                                      </p:cBhvr>
                                      <p:tavLst>
                                        <p:tav tm="0">
                                          <p:val>
                                            <p:strVal val="ppt_x"/>
                                          </p:val>
                                        </p:tav>
                                        <p:tav tm="100000">
                                          <p:val>
                                            <p:strVal val="ppt_x"/>
                                          </p:val>
                                        </p:tav>
                                      </p:tavLst>
                                    </p:anim>
                                    <p:anim calcmode="lin" valueType="num">
                                      <p:cBhvr additive="base">
                                        <p:cTn id="59" dur="500"/>
                                        <p:tgtEl>
                                          <p:spTgt spid="201"/>
                                        </p:tgtEl>
                                        <p:attrNameLst>
                                          <p:attrName>ppt_y</p:attrName>
                                        </p:attrNameLst>
                                      </p:cBhvr>
                                      <p:tavLst>
                                        <p:tav tm="0">
                                          <p:val>
                                            <p:strVal val="ppt_y"/>
                                          </p:val>
                                        </p:tav>
                                        <p:tav tm="100000">
                                          <p:val>
                                            <p:strVal val="1+ppt_h/2"/>
                                          </p:val>
                                        </p:tav>
                                      </p:tavLst>
                                    </p:anim>
                                    <p:set>
                                      <p:cBhvr>
                                        <p:cTn id="60" dur="1" fill="hold">
                                          <p:stCondLst>
                                            <p:cond delay="499"/>
                                          </p:stCondLst>
                                        </p:cTn>
                                        <p:tgtEl>
                                          <p:spTgt spid="20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6640"/>
                                        </p:tgtEl>
                                        <p:attrNameLst>
                                          <p:attrName>style.visibility</p:attrName>
                                        </p:attrNameLst>
                                      </p:cBhvr>
                                      <p:to>
                                        <p:strVal val="visible"/>
                                      </p:to>
                                    </p:set>
                                    <p:anim calcmode="lin" valueType="num">
                                      <p:cBhvr additive="base">
                                        <p:cTn id="65" dur="500" fill="hold"/>
                                        <p:tgtEl>
                                          <p:spTgt spid="26640"/>
                                        </p:tgtEl>
                                        <p:attrNameLst>
                                          <p:attrName>ppt_x</p:attrName>
                                        </p:attrNameLst>
                                      </p:cBhvr>
                                      <p:tavLst>
                                        <p:tav tm="0">
                                          <p:val>
                                            <p:strVal val="#ppt_x"/>
                                          </p:val>
                                        </p:tav>
                                        <p:tav tm="100000">
                                          <p:val>
                                            <p:strVal val="#ppt_x"/>
                                          </p:val>
                                        </p:tav>
                                      </p:tavLst>
                                    </p:anim>
                                    <p:anim calcmode="lin" valueType="num">
                                      <p:cBhvr additive="base">
                                        <p:cTn id="66" dur="500" fill="hold"/>
                                        <p:tgtEl>
                                          <p:spTgt spid="2664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xit" presetSubtype="4" fill="hold" nodeType="clickEffect">
                                  <p:stCondLst>
                                    <p:cond delay="0"/>
                                  </p:stCondLst>
                                  <p:childTnLst>
                                    <p:anim calcmode="lin" valueType="num">
                                      <p:cBhvr additive="base">
                                        <p:cTn id="70" dur="500"/>
                                        <p:tgtEl>
                                          <p:spTgt spid="26640"/>
                                        </p:tgtEl>
                                        <p:attrNameLst>
                                          <p:attrName>ppt_x</p:attrName>
                                        </p:attrNameLst>
                                      </p:cBhvr>
                                      <p:tavLst>
                                        <p:tav tm="0">
                                          <p:val>
                                            <p:strVal val="ppt_x"/>
                                          </p:val>
                                        </p:tav>
                                        <p:tav tm="100000">
                                          <p:val>
                                            <p:strVal val="ppt_x"/>
                                          </p:val>
                                        </p:tav>
                                      </p:tavLst>
                                    </p:anim>
                                    <p:anim calcmode="lin" valueType="num">
                                      <p:cBhvr additive="base">
                                        <p:cTn id="71" dur="500"/>
                                        <p:tgtEl>
                                          <p:spTgt spid="26640"/>
                                        </p:tgtEl>
                                        <p:attrNameLst>
                                          <p:attrName>ppt_y</p:attrName>
                                        </p:attrNameLst>
                                      </p:cBhvr>
                                      <p:tavLst>
                                        <p:tav tm="0">
                                          <p:val>
                                            <p:strVal val="ppt_y"/>
                                          </p:val>
                                        </p:tav>
                                        <p:tav tm="100000">
                                          <p:val>
                                            <p:strVal val="1+ppt_h/2"/>
                                          </p:val>
                                        </p:tav>
                                      </p:tavLst>
                                    </p:anim>
                                    <p:set>
                                      <p:cBhvr>
                                        <p:cTn id="72" dur="1" fill="hold">
                                          <p:stCondLst>
                                            <p:cond delay="499"/>
                                          </p:stCondLst>
                                        </p:cTn>
                                        <p:tgtEl>
                                          <p:spTgt spid="266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29" grpId="1"/>
      <p:bldP spid="198" grpId="1" animBg="1" advAuto="0"/>
      <p:bldP spid="201" grpId="3"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p:nvPr/>
        </p:nvSpPr>
        <p:spPr>
          <a:xfrm>
            <a:off x="-4763" y="-4763"/>
            <a:ext cx="9153526" cy="6867526"/>
          </a:xfrm>
          <a:prstGeom prst="rect">
            <a:avLst/>
          </a:prstGeom>
          <a:solidFill>
            <a:srgbClr val="18397B"/>
          </a:solidFill>
          <a:ln>
            <a:solidFill/>
            <a:round/>
          </a:ln>
          <a:effectLst>
            <a:outerShdw blurRad="38100" dist="23000" dir="5400000" rotWithShape="0">
              <a:srgbClr val="000000">
                <a:alpha val="35000"/>
              </a:srgbClr>
            </a:outerShdw>
          </a:effectLst>
        </p:spPr>
        <p:txBody>
          <a:bodyPr lIns="35718" tIns="35718" rIns="35718" bIns="35718" anchor="ctr"/>
          <a:lstStyle/>
          <a:p>
            <a:pPr>
              <a:defRPr/>
            </a:pPr>
            <a:endParaRPr lang="zh-CN" altLang="en-US" sz="1800" b="1">
              <a:latin typeface="Times New Roman" pitchFamily="18" charset="0"/>
              <a:cs typeface="Times New Roman" pitchFamily="18" charset="0"/>
              <a:sym typeface="Times New Roman" pitchFamily="18" charset="0"/>
            </a:endParaRPr>
          </a:p>
        </p:txBody>
      </p:sp>
      <p:sp>
        <p:nvSpPr>
          <p:cNvPr id="206" name="Shape 206"/>
          <p:cNvSpPr/>
          <p:nvPr/>
        </p:nvSpPr>
        <p:spPr>
          <a:xfrm flipV="1">
            <a:off x="144463" y="646113"/>
            <a:ext cx="8855075" cy="0"/>
          </a:xfrm>
          <a:prstGeom prst="line">
            <a:avLst/>
          </a:prstGeom>
          <a:ln w="25400">
            <a:solidFill>
              <a:srgbClr val="FFFFFF"/>
            </a:solidFill>
          </a:ln>
          <a:effectLst>
            <a:outerShdw blurRad="38100" dist="20000" dir="5400000" rotWithShape="0">
              <a:srgbClr val="000000">
                <a:alpha val="38000"/>
              </a:srgbClr>
            </a:outerShdw>
          </a:effectLst>
        </p:spPr>
        <p:txBody>
          <a:bodyPr lIns="0" tIns="0" rIns="0" bIns="0"/>
          <a:lstStyle/>
          <a:p>
            <a:pPr defTabSz="457200" fontAlgn="auto">
              <a:spcBef>
                <a:spcPts val="0"/>
              </a:spcBef>
              <a:spcAft>
                <a:spcPts val="0"/>
              </a:spcAft>
              <a:defRPr sz="1200">
                <a:solidFill>
                  <a:srgbClr val="000000"/>
                </a:solidFill>
              </a:defRPr>
            </a:pPr>
            <a:endParaRPr sz="1200" kern="0">
              <a:solidFill>
                <a:srgbClr val="000000"/>
              </a:solidFill>
              <a:latin typeface="+mn-lt"/>
              <a:ea typeface="+mn-ea"/>
              <a:sym typeface="Helvetica"/>
            </a:endParaRPr>
          </a:p>
        </p:txBody>
      </p:sp>
      <p:pic>
        <p:nvPicPr>
          <p:cNvPr id="26627" name="pasted-image.tif"/>
          <p:cNvPicPr>
            <a:picLocks noChangeAspect="1" noChangeArrowheads="1"/>
          </p:cNvPicPr>
          <p:nvPr/>
        </p:nvPicPr>
        <p:blipFill>
          <a:blip r:embed="rId2" cstate="print"/>
          <a:srcRect/>
          <a:stretch>
            <a:fillRect/>
          </a:stretch>
        </p:blipFill>
        <p:spPr bwMode="auto">
          <a:xfrm>
            <a:off x="8175625" y="26988"/>
            <a:ext cx="752475" cy="560387"/>
          </a:xfrm>
          <a:prstGeom prst="rect">
            <a:avLst/>
          </a:prstGeom>
          <a:noFill/>
          <a:ln w="12700">
            <a:noFill/>
            <a:miter lim="400000"/>
            <a:headEnd/>
            <a:tailEnd/>
          </a:ln>
        </p:spPr>
      </p:pic>
      <p:sp>
        <p:nvSpPr>
          <p:cNvPr id="26628" name="Shape 208"/>
          <p:cNvSpPr>
            <a:spLocks noChangeArrowheads="1"/>
          </p:cNvSpPr>
          <p:nvPr/>
        </p:nvSpPr>
        <p:spPr bwMode="auto">
          <a:xfrm>
            <a:off x="112713" y="184150"/>
            <a:ext cx="4978400" cy="427038"/>
          </a:xfrm>
          <a:prstGeom prst="rect">
            <a:avLst/>
          </a:prstGeom>
          <a:noFill/>
          <a:ln w="12700">
            <a:noFill/>
            <a:miter lim="400000"/>
            <a:headEnd/>
            <a:tailEnd/>
          </a:ln>
        </p:spPr>
        <p:txBody>
          <a:bodyPr wrap="none" lIns="0" tIns="0" rIns="0" bIns="0">
            <a:spAutoFit/>
          </a:bodyPr>
          <a:lstStyle/>
          <a:p>
            <a:r>
              <a:rPr lang="zh-CN" altLang="en-US"/>
              <a:t>平台版块介绍</a:t>
            </a:r>
            <a:r>
              <a:rPr lang="en-US" altLang="zh-CN"/>
              <a:t>——</a:t>
            </a:r>
            <a:r>
              <a:rPr lang="zh-CN" altLang="en-US">
                <a:latin typeface="Helvetica" pitchFamily="34" charset="0"/>
              </a:rPr>
              <a:t>工程教学资源</a:t>
            </a:r>
          </a:p>
        </p:txBody>
      </p:sp>
      <p:sp>
        <p:nvSpPr>
          <p:cNvPr id="26629" name="Shape 212"/>
          <p:cNvSpPr>
            <a:spLocks noChangeArrowheads="1"/>
          </p:cNvSpPr>
          <p:nvPr/>
        </p:nvSpPr>
        <p:spPr bwMode="auto">
          <a:xfrm>
            <a:off x="0" y="1125538"/>
            <a:ext cx="1908175" cy="5133975"/>
          </a:xfrm>
          <a:prstGeom prst="rect">
            <a:avLst/>
          </a:prstGeom>
          <a:noFill/>
          <a:ln w="12700">
            <a:noFill/>
            <a:miter lim="400000"/>
            <a:headEnd/>
            <a:tailEnd/>
          </a:ln>
        </p:spPr>
        <p:txBody>
          <a:bodyPr lIns="0" tIns="0" rIns="0" bIns="0">
            <a:spAutoFit/>
          </a:bodyPr>
          <a:lstStyle/>
          <a:p>
            <a:pPr algn="dist">
              <a:lnSpc>
                <a:spcPct val="150000"/>
              </a:lnSpc>
              <a:buSzPct val="100000"/>
            </a:pPr>
            <a:r>
              <a:rPr lang="zh-CN" altLang="en-US" sz="1600"/>
              <a:t>     将与工程制造专业相关的各门课程划分为若干个知识点，每个知识点又可分为单一内容知识点和多个知识点内容综合</a:t>
            </a:r>
          </a:p>
          <a:p>
            <a:pPr>
              <a:lnSpc>
                <a:spcPct val="150000"/>
              </a:lnSpc>
              <a:buSzPct val="100000"/>
            </a:pPr>
            <a:r>
              <a:rPr lang="zh-CN" altLang="en-US" sz="1600"/>
              <a:t>（应用）。</a:t>
            </a:r>
          </a:p>
          <a:p>
            <a:pPr>
              <a:lnSpc>
                <a:spcPct val="150000"/>
              </a:lnSpc>
              <a:buSzPct val="100000"/>
            </a:pPr>
            <a:r>
              <a:rPr lang="zh-CN" altLang="en-US" sz="1600"/>
              <a:t>    每个知识点可能包含如下内容：①教学文本；②教案讲稿；③视频讲解；④习题及参考答案；⑤拓展资源；⑥进阶知识；⑦其他。 </a:t>
            </a:r>
            <a:r>
              <a:rPr lang="zh-CN" altLang="en-US" sz="1600">
                <a:latin typeface="Helvetica" pitchFamily="34" charset="0"/>
              </a:rPr>
              <a:t>  </a:t>
            </a:r>
          </a:p>
        </p:txBody>
      </p:sp>
      <p:pic>
        <p:nvPicPr>
          <p:cNvPr id="27658" name="Picture 10"/>
          <p:cNvPicPr>
            <a:picLocks noChangeAspect="1" noChangeArrowheads="1"/>
          </p:cNvPicPr>
          <p:nvPr/>
        </p:nvPicPr>
        <p:blipFill>
          <a:blip r:embed="rId3"/>
          <a:srcRect/>
          <a:stretch>
            <a:fillRect/>
          </a:stretch>
        </p:blipFill>
        <p:spPr bwMode="auto">
          <a:xfrm>
            <a:off x="2411413" y="692150"/>
            <a:ext cx="6489700" cy="5026025"/>
          </a:xfrm>
          <a:prstGeom prst="rect">
            <a:avLst/>
          </a:prstGeom>
          <a:noFill/>
          <a:ln w="9525">
            <a:noFill/>
            <a:miter lim="800000"/>
            <a:headEnd/>
            <a:tailEnd/>
          </a:ln>
        </p:spPr>
      </p:pic>
      <p:pic>
        <p:nvPicPr>
          <p:cNvPr id="27659" name="Picture 11"/>
          <p:cNvPicPr>
            <a:picLocks noChangeAspect="1" noChangeArrowheads="1"/>
          </p:cNvPicPr>
          <p:nvPr/>
        </p:nvPicPr>
        <p:blipFill>
          <a:blip r:embed="rId4"/>
          <a:srcRect/>
          <a:stretch>
            <a:fillRect/>
          </a:stretch>
        </p:blipFill>
        <p:spPr bwMode="auto">
          <a:xfrm>
            <a:off x="2428861" y="1857364"/>
            <a:ext cx="6500857" cy="3603625"/>
          </a:xfrm>
          <a:prstGeom prst="rect">
            <a:avLst/>
          </a:prstGeom>
          <a:noFill/>
          <a:ln w="9525">
            <a:noFill/>
            <a:miter lim="800000"/>
            <a:headEnd/>
            <a:tailEnd/>
          </a:ln>
        </p:spPr>
      </p:pic>
      <p:pic>
        <p:nvPicPr>
          <p:cNvPr id="27660" name="Picture 12"/>
          <p:cNvPicPr>
            <a:picLocks noChangeAspect="1" noChangeArrowheads="1"/>
          </p:cNvPicPr>
          <p:nvPr/>
        </p:nvPicPr>
        <p:blipFill>
          <a:blip r:embed="rId5"/>
          <a:srcRect/>
          <a:stretch>
            <a:fillRect/>
          </a:stretch>
        </p:blipFill>
        <p:spPr bwMode="auto">
          <a:xfrm>
            <a:off x="2357422" y="2857496"/>
            <a:ext cx="6588125" cy="4649788"/>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8"/>
                                        </p:tgtEl>
                                        <p:attrNameLst>
                                          <p:attrName>style.visibility</p:attrName>
                                        </p:attrNameLst>
                                      </p:cBhvr>
                                      <p:to>
                                        <p:strVal val="visible"/>
                                      </p:to>
                                    </p:set>
                                    <p:anim calcmode="lin" valueType="num">
                                      <p:cBhvr additive="base">
                                        <p:cTn id="7" dur="2000" fill="hold"/>
                                        <p:tgtEl>
                                          <p:spTgt spid="27658"/>
                                        </p:tgtEl>
                                        <p:attrNameLst>
                                          <p:attrName>ppt_x</p:attrName>
                                        </p:attrNameLst>
                                      </p:cBhvr>
                                      <p:tavLst>
                                        <p:tav tm="0">
                                          <p:val>
                                            <p:strVal val="#ppt_x"/>
                                          </p:val>
                                        </p:tav>
                                        <p:tav tm="100000">
                                          <p:val>
                                            <p:strVal val="#ppt_x"/>
                                          </p:val>
                                        </p:tav>
                                      </p:tavLst>
                                    </p:anim>
                                    <p:anim calcmode="lin" valueType="num">
                                      <p:cBhvr additive="base">
                                        <p:cTn id="8" dur="2000" fill="hold"/>
                                        <p:tgtEl>
                                          <p:spTgt spid="276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1000" fill="hold"/>
                                        <p:tgtEl>
                                          <p:spTgt spid="27658"/>
                                        </p:tgtEl>
                                      </p:cBhvr>
                                      <p:by x="120000" y="120000"/>
                                    </p:animScale>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27658"/>
                                        </p:tgtEl>
                                        <p:attrNameLst>
                                          <p:attrName>ppt_x</p:attrName>
                                        </p:attrNameLst>
                                      </p:cBhvr>
                                      <p:tavLst>
                                        <p:tav tm="0">
                                          <p:val>
                                            <p:strVal val="ppt_x"/>
                                          </p:val>
                                        </p:tav>
                                        <p:tav tm="100000">
                                          <p:val>
                                            <p:strVal val="ppt_x"/>
                                          </p:val>
                                        </p:tav>
                                      </p:tavLst>
                                    </p:anim>
                                    <p:anim calcmode="lin" valueType="num">
                                      <p:cBhvr additive="base">
                                        <p:cTn id="17" dur="500"/>
                                        <p:tgtEl>
                                          <p:spTgt spid="27658"/>
                                        </p:tgtEl>
                                        <p:attrNameLst>
                                          <p:attrName>ppt_y</p:attrName>
                                        </p:attrNameLst>
                                      </p:cBhvr>
                                      <p:tavLst>
                                        <p:tav tm="0">
                                          <p:val>
                                            <p:strVal val="ppt_y"/>
                                          </p:val>
                                        </p:tav>
                                        <p:tav tm="100000">
                                          <p:val>
                                            <p:strVal val="1+ppt_h/2"/>
                                          </p:val>
                                        </p:tav>
                                      </p:tavLst>
                                    </p:anim>
                                    <p:set>
                                      <p:cBhvr>
                                        <p:cTn id="18" dur="1" fill="hold">
                                          <p:stCondLst>
                                            <p:cond delay="499"/>
                                          </p:stCondLst>
                                        </p:cTn>
                                        <p:tgtEl>
                                          <p:spTgt spid="2765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7659"/>
                                        </p:tgtEl>
                                        <p:attrNameLst>
                                          <p:attrName>style.visibility</p:attrName>
                                        </p:attrNameLst>
                                      </p:cBhvr>
                                      <p:to>
                                        <p:strVal val="visible"/>
                                      </p:to>
                                    </p:set>
                                    <p:animEffect transition="in" filter="blinds(horizontal)">
                                      <p:cBhvr>
                                        <p:cTn id="23" dur="500"/>
                                        <p:tgtEl>
                                          <p:spTgt spid="27659"/>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1000" fill="hold"/>
                                        <p:tgtEl>
                                          <p:spTgt spid="27659"/>
                                        </p:tgtEl>
                                      </p:cBhvr>
                                      <p:by x="150000" y="150000"/>
                                    </p:animScale>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500"/>
                                        <p:tgtEl>
                                          <p:spTgt spid="27659"/>
                                        </p:tgtEl>
                                        <p:attrNameLst>
                                          <p:attrName>ppt_x</p:attrName>
                                        </p:attrNameLst>
                                      </p:cBhvr>
                                      <p:tavLst>
                                        <p:tav tm="0">
                                          <p:val>
                                            <p:strVal val="ppt_x"/>
                                          </p:val>
                                        </p:tav>
                                        <p:tav tm="100000">
                                          <p:val>
                                            <p:strVal val="ppt_x"/>
                                          </p:val>
                                        </p:tav>
                                      </p:tavLst>
                                    </p:anim>
                                    <p:anim calcmode="lin" valueType="num">
                                      <p:cBhvr additive="base">
                                        <p:cTn id="32" dur="500"/>
                                        <p:tgtEl>
                                          <p:spTgt spid="27659"/>
                                        </p:tgtEl>
                                        <p:attrNameLst>
                                          <p:attrName>ppt_y</p:attrName>
                                        </p:attrNameLst>
                                      </p:cBhvr>
                                      <p:tavLst>
                                        <p:tav tm="0">
                                          <p:val>
                                            <p:strVal val="ppt_y"/>
                                          </p:val>
                                        </p:tav>
                                        <p:tav tm="100000">
                                          <p:val>
                                            <p:strVal val="1+ppt_h/2"/>
                                          </p:val>
                                        </p:tav>
                                      </p:tavLst>
                                    </p:anim>
                                    <p:set>
                                      <p:cBhvr>
                                        <p:cTn id="33" dur="1" fill="hold">
                                          <p:stCondLst>
                                            <p:cond delay="499"/>
                                          </p:stCondLst>
                                        </p:cTn>
                                        <p:tgtEl>
                                          <p:spTgt spid="2765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27660"/>
                                        </p:tgtEl>
                                        <p:attrNameLst>
                                          <p:attrName>style.visibility</p:attrName>
                                        </p:attrNameLst>
                                      </p:cBhvr>
                                      <p:to>
                                        <p:strVal val="visible"/>
                                      </p:to>
                                    </p:set>
                                    <p:animEffect transition="in" filter="box(in)">
                                      <p:cBhvr>
                                        <p:cTn id="38" dur="500"/>
                                        <p:tgtEl>
                                          <p:spTgt spid="27660"/>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1000" fill="hold"/>
                                        <p:tgtEl>
                                          <p:spTgt spid="27660"/>
                                        </p:tgtEl>
                                      </p:cBhvr>
                                      <p:by x="150000" y="150000"/>
                                    </p:animScale>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27660"/>
                                        </p:tgtEl>
                                      </p:cBhvr>
                                    </p:animEffect>
                                    <p:set>
                                      <p:cBhvr>
                                        <p:cTn id="47" dur="1" fill="hold">
                                          <p:stCondLst>
                                            <p:cond delay="499"/>
                                          </p:stCondLst>
                                        </p:cTn>
                                        <p:tgtEl>
                                          <p:spTgt spid="276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p:nvPr/>
        </p:nvSpPr>
        <p:spPr>
          <a:xfrm>
            <a:off x="-4763" y="-4763"/>
            <a:ext cx="9153526" cy="6867526"/>
          </a:xfrm>
          <a:prstGeom prst="rect">
            <a:avLst/>
          </a:prstGeom>
          <a:solidFill>
            <a:srgbClr val="18397B"/>
          </a:solidFill>
          <a:ln>
            <a:solidFill/>
            <a:round/>
          </a:ln>
          <a:effectLst>
            <a:outerShdw blurRad="38100" dist="23000" dir="5400000" rotWithShape="0">
              <a:srgbClr val="000000">
                <a:alpha val="35000"/>
              </a:srgbClr>
            </a:outerShdw>
          </a:effectLst>
        </p:spPr>
        <p:txBody>
          <a:bodyPr lIns="35718" tIns="35718" rIns="35718" bIns="35718" anchor="ctr"/>
          <a:lstStyle/>
          <a:p>
            <a:pPr>
              <a:defRPr/>
            </a:pPr>
            <a:endParaRPr lang="zh-CN" altLang="en-US" sz="1800" b="1">
              <a:latin typeface="Times New Roman" pitchFamily="18" charset="0"/>
              <a:cs typeface="Times New Roman" pitchFamily="18" charset="0"/>
              <a:sym typeface="Times New Roman" pitchFamily="18" charset="0"/>
            </a:endParaRPr>
          </a:p>
        </p:txBody>
      </p:sp>
      <p:sp>
        <p:nvSpPr>
          <p:cNvPr id="217" name="Shape 217"/>
          <p:cNvSpPr/>
          <p:nvPr/>
        </p:nvSpPr>
        <p:spPr>
          <a:xfrm flipV="1">
            <a:off x="144463" y="646113"/>
            <a:ext cx="8855075" cy="0"/>
          </a:xfrm>
          <a:prstGeom prst="line">
            <a:avLst/>
          </a:prstGeom>
          <a:ln w="25400">
            <a:solidFill>
              <a:srgbClr val="FFFFFF"/>
            </a:solidFill>
          </a:ln>
          <a:effectLst>
            <a:outerShdw blurRad="38100" dist="20000" dir="5400000" rotWithShape="0">
              <a:srgbClr val="000000">
                <a:alpha val="38000"/>
              </a:srgbClr>
            </a:outerShdw>
          </a:effectLst>
        </p:spPr>
        <p:txBody>
          <a:bodyPr lIns="0" tIns="0" rIns="0" bIns="0"/>
          <a:lstStyle/>
          <a:p>
            <a:pPr defTabSz="457200" fontAlgn="auto">
              <a:spcBef>
                <a:spcPts val="0"/>
              </a:spcBef>
              <a:spcAft>
                <a:spcPts val="0"/>
              </a:spcAft>
              <a:defRPr sz="1200">
                <a:solidFill>
                  <a:srgbClr val="000000"/>
                </a:solidFill>
              </a:defRPr>
            </a:pPr>
            <a:endParaRPr sz="1200" kern="0">
              <a:solidFill>
                <a:srgbClr val="000000"/>
              </a:solidFill>
              <a:latin typeface="+mn-lt"/>
              <a:ea typeface="+mn-ea"/>
              <a:sym typeface="Helvetica"/>
            </a:endParaRPr>
          </a:p>
        </p:txBody>
      </p:sp>
      <p:pic>
        <p:nvPicPr>
          <p:cNvPr id="27651" name="pasted-image.tif"/>
          <p:cNvPicPr>
            <a:picLocks noChangeAspect="1" noChangeArrowheads="1"/>
          </p:cNvPicPr>
          <p:nvPr/>
        </p:nvPicPr>
        <p:blipFill>
          <a:blip r:embed="rId2" cstate="print"/>
          <a:srcRect/>
          <a:stretch>
            <a:fillRect/>
          </a:stretch>
        </p:blipFill>
        <p:spPr bwMode="auto">
          <a:xfrm>
            <a:off x="8175625" y="26988"/>
            <a:ext cx="752475" cy="560387"/>
          </a:xfrm>
          <a:prstGeom prst="rect">
            <a:avLst/>
          </a:prstGeom>
          <a:noFill/>
          <a:ln w="12700">
            <a:noFill/>
            <a:miter lim="400000"/>
            <a:headEnd/>
            <a:tailEnd/>
          </a:ln>
        </p:spPr>
      </p:pic>
      <p:sp>
        <p:nvSpPr>
          <p:cNvPr id="27652" name="Shape 219"/>
          <p:cNvSpPr>
            <a:spLocks noChangeArrowheads="1"/>
          </p:cNvSpPr>
          <p:nvPr/>
        </p:nvSpPr>
        <p:spPr bwMode="auto">
          <a:xfrm>
            <a:off x="100013" y="184150"/>
            <a:ext cx="4267200" cy="427038"/>
          </a:xfrm>
          <a:prstGeom prst="rect">
            <a:avLst/>
          </a:prstGeom>
          <a:noFill/>
          <a:ln w="12700">
            <a:noFill/>
            <a:miter lim="400000"/>
            <a:headEnd/>
            <a:tailEnd/>
          </a:ln>
        </p:spPr>
        <p:txBody>
          <a:bodyPr wrap="none" lIns="0" tIns="0" rIns="0" bIns="0">
            <a:spAutoFit/>
          </a:bodyPr>
          <a:lstStyle/>
          <a:p>
            <a:r>
              <a:rPr lang="zh-CN" altLang="en-US"/>
              <a:t>平台版块介绍</a:t>
            </a:r>
            <a:r>
              <a:rPr lang="en-US" altLang="zh-CN"/>
              <a:t>——</a:t>
            </a:r>
            <a:r>
              <a:rPr lang="zh-CN" altLang="en-US">
                <a:latin typeface="Helvetica" pitchFamily="34" charset="0"/>
              </a:rPr>
              <a:t>设计计算</a:t>
            </a:r>
          </a:p>
        </p:txBody>
      </p:sp>
      <p:pic>
        <p:nvPicPr>
          <p:cNvPr id="28682" name="Picture 10"/>
          <p:cNvPicPr>
            <a:picLocks noChangeAspect="1" noChangeArrowheads="1"/>
          </p:cNvPicPr>
          <p:nvPr/>
        </p:nvPicPr>
        <p:blipFill>
          <a:blip r:embed="rId3"/>
          <a:srcRect/>
          <a:stretch>
            <a:fillRect/>
          </a:stretch>
        </p:blipFill>
        <p:spPr bwMode="auto">
          <a:xfrm>
            <a:off x="2571736" y="785794"/>
            <a:ext cx="6572264" cy="4292600"/>
          </a:xfrm>
          <a:prstGeom prst="rect">
            <a:avLst/>
          </a:prstGeom>
          <a:noFill/>
          <a:ln w="9525">
            <a:noFill/>
            <a:miter lim="800000"/>
            <a:headEnd/>
            <a:tailEnd/>
          </a:ln>
        </p:spPr>
      </p:pic>
      <p:pic>
        <p:nvPicPr>
          <p:cNvPr id="28684" name="Picture 12" descr="SNAGHTML18678b1"/>
          <p:cNvPicPr>
            <a:picLocks noChangeAspect="1" noChangeArrowheads="1"/>
          </p:cNvPicPr>
          <p:nvPr/>
        </p:nvPicPr>
        <p:blipFill>
          <a:blip r:embed="rId4"/>
          <a:srcRect/>
          <a:stretch>
            <a:fillRect/>
          </a:stretch>
        </p:blipFill>
        <p:spPr bwMode="auto">
          <a:xfrm>
            <a:off x="2714612" y="2214554"/>
            <a:ext cx="6429388" cy="3790950"/>
          </a:xfrm>
          <a:prstGeom prst="rect">
            <a:avLst/>
          </a:prstGeom>
          <a:noFill/>
          <a:ln w="9525">
            <a:noFill/>
            <a:miter lim="800000"/>
            <a:headEnd/>
            <a:tailEnd/>
          </a:ln>
        </p:spPr>
      </p:pic>
      <p:sp>
        <p:nvSpPr>
          <p:cNvPr id="28680" name="Shape 223"/>
          <p:cNvSpPr>
            <a:spLocks noChangeArrowheads="1"/>
          </p:cNvSpPr>
          <p:nvPr/>
        </p:nvSpPr>
        <p:spPr bwMode="auto">
          <a:xfrm>
            <a:off x="0" y="914400"/>
            <a:ext cx="2700338" cy="4111625"/>
          </a:xfrm>
          <a:prstGeom prst="rect">
            <a:avLst/>
          </a:prstGeom>
          <a:noFill/>
          <a:ln w="12700">
            <a:noFill/>
            <a:miter lim="400000"/>
            <a:headEnd/>
            <a:tailEnd/>
          </a:ln>
        </p:spPr>
        <p:txBody>
          <a:bodyPr lIns="0" tIns="0" rIns="0" bIns="0">
            <a:spAutoFit/>
          </a:bodyPr>
          <a:lstStyle/>
          <a:p>
            <a:pPr marL="279400" indent="-279400">
              <a:lnSpc>
                <a:spcPct val="120000"/>
              </a:lnSpc>
              <a:buSzPct val="100000"/>
              <a:buFontTx/>
              <a:buChar char="-"/>
            </a:pPr>
            <a:r>
              <a:rPr lang="zh-CN" altLang="en-US" sz="1600"/>
              <a:t>公差与配合查询</a:t>
            </a:r>
          </a:p>
          <a:p>
            <a:pPr marL="279400" indent="-279400">
              <a:lnSpc>
                <a:spcPct val="120000"/>
              </a:lnSpc>
              <a:buSzPct val="100000"/>
              <a:buFontTx/>
              <a:buChar char="-"/>
            </a:pPr>
            <a:r>
              <a:rPr lang="zh-CN" altLang="en-US" sz="1600"/>
              <a:t>形状与位置公差查询</a:t>
            </a:r>
            <a:endParaRPr lang="zh-CN" altLang="en-US" sz="1600">
              <a:latin typeface="Helvetica" pitchFamily="34" charset="0"/>
            </a:endParaRPr>
          </a:p>
          <a:p>
            <a:pPr marL="279400" indent="-279400">
              <a:lnSpc>
                <a:spcPct val="120000"/>
              </a:lnSpc>
              <a:buSzPct val="100000"/>
              <a:buFontTx/>
              <a:buChar char="-"/>
            </a:pPr>
            <a:r>
              <a:rPr lang="zh-CN" altLang="en-US" sz="1600"/>
              <a:t>螺栓连接设计校核</a:t>
            </a:r>
          </a:p>
          <a:p>
            <a:pPr marL="279400" indent="-279400">
              <a:lnSpc>
                <a:spcPct val="120000"/>
              </a:lnSpc>
              <a:buSzPct val="100000"/>
              <a:buFontTx/>
              <a:buChar char="-"/>
            </a:pPr>
            <a:r>
              <a:rPr lang="zh-CN" altLang="en-US" sz="1600"/>
              <a:t>键连接设计校核</a:t>
            </a:r>
          </a:p>
          <a:p>
            <a:pPr marL="279400" indent="-279400">
              <a:lnSpc>
                <a:spcPct val="120000"/>
              </a:lnSpc>
              <a:buSzPct val="100000"/>
              <a:buFontTx/>
              <a:buChar char="-"/>
            </a:pPr>
            <a:r>
              <a:rPr lang="zh-CN" altLang="en-US" sz="1600"/>
              <a:t>弹簧设计</a:t>
            </a:r>
          </a:p>
          <a:p>
            <a:pPr marL="279400" indent="-279400">
              <a:lnSpc>
                <a:spcPct val="120000"/>
              </a:lnSpc>
              <a:buSzPct val="100000"/>
              <a:buFontTx/>
              <a:buChar char="-"/>
            </a:pPr>
            <a:r>
              <a:rPr lang="zh-CN" altLang="en-US" sz="1600"/>
              <a:t>渐开线圆柱齿轮传动设计</a:t>
            </a:r>
          </a:p>
          <a:p>
            <a:pPr marL="279400" indent="-279400">
              <a:lnSpc>
                <a:spcPct val="120000"/>
              </a:lnSpc>
              <a:buSzPct val="100000"/>
              <a:buFontTx/>
              <a:buChar char="-"/>
            </a:pPr>
            <a:r>
              <a:rPr lang="zh-CN" altLang="en-US" sz="1600"/>
              <a:t>滚动轴承设计与查询</a:t>
            </a:r>
          </a:p>
          <a:p>
            <a:pPr marL="279400" indent="-279400">
              <a:lnSpc>
                <a:spcPct val="120000"/>
              </a:lnSpc>
              <a:buSzPct val="100000"/>
              <a:buFontTx/>
              <a:buChar char="-"/>
            </a:pPr>
            <a:r>
              <a:rPr lang="zh-CN" altLang="en-US" sz="1600"/>
              <a:t>平面连杆机构设计与分析</a:t>
            </a:r>
          </a:p>
          <a:p>
            <a:pPr marL="279400" indent="-279400">
              <a:lnSpc>
                <a:spcPct val="120000"/>
              </a:lnSpc>
              <a:buSzPct val="100000"/>
              <a:buFontTx/>
              <a:buChar char="-"/>
            </a:pPr>
            <a:r>
              <a:rPr lang="zh-CN" altLang="en-US" sz="1600"/>
              <a:t>平面凸轮机构设计</a:t>
            </a:r>
          </a:p>
          <a:p>
            <a:pPr marL="279400" indent="-279400">
              <a:lnSpc>
                <a:spcPct val="120000"/>
              </a:lnSpc>
              <a:buSzPct val="100000"/>
              <a:buFontTx/>
              <a:buChar char="-"/>
            </a:pPr>
            <a:r>
              <a:rPr lang="zh-CN" altLang="en-US" sz="1600"/>
              <a:t>普通圆柱蜗杆传动设计</a:t>
            </a:r>
          </a:p>
          <a:p>
            <a:pPr marL="279400" indent="-279400">
              <a:lnSpc>
                <a:spcPct val="120000"/>
              </a:lnSpc>
              <a:buSzPct val="100000"/>
              <a:buFontTx/>
              <a:buChar char="-"/>
            </a:pPr>
            <a:r>
              <a:rPr lang="zh-CN" altLang="en-US" sz="1600"/>
              <a:t>摩擦轮传动设计</a:t>
            </a:r>
          </a:p>
          <a:p>
            <a:pPr marL="279400" indent="-279400">
              <a:lnSpc>
                <a:spcPct val="120000"/>
              </a:lnSpc>
              <a:buSzPct val="100000"/>
              <a:buFontTx/>
              <a:buChar char="-"/>
            </a:pPr>
            <a:r>
              <a:rPr lang="zh-CN" altLang="en-US" sz="1600"/>
              <a:t>带传动设计</a:t>
            </a:r>
          </a:p>
          <a:p>
            <a:pPr marL="279400" indent="-279400">
              <a:lnSpc>
                <a:spcPct val="120000"/>
              </a:lnSpc>
              <a:buSzPct val="100000"/>
              <a:buFontTx/>
              <a:buChar char="-"/>
            </a:pPr>
            <a:r>
              <a:rPr lang="zh-CN" altLang="en-US" sz="1600"/>
              <a:t>链传动设计</a:t>
            </a:r>
          </a:p>
          <a:p>
            <a:pPr marL="279400" indent="-279400">
              <a:lnSpc>
                <a:spcPct val="120000"/>
              </a:lnSpc>
              <a:buSzPct val="100000"/>
              <a:buFontTx/>
              <a:buChar char="-"/>
            </a:pPr>
            <a:r>
              <a:rPr lang="zh-CN" altLang="en-US" sz="1600"/>
              <a:t>螺旋传动设计</a:t>
            </a:r>
          </a:p>
        </p:txBody>
      </p:sp>
      <p:sp>
        <p:nvSpPr>
          <p:cNvPr id="27656" name="Text Box 13"/>
          <p:cNvSpPr txBox="1">
            <a:spLocks noChangeArrowheads="1"/>
          </p:cNvSpPr>
          <p:nvPr/>
        </p:nvSpPr>
        <p:spPr bwMode="auto">
          <a:xfrm>
            <a:off x="303213" y="5969000"/>
            <a:ext cx="8661400" cy="762000"/>
          </a:xfrm>
          <a:prstGeom prst="rect">
            <a:avLst/>
          </a:prstGeom>
          <a:noFill/>
          <a:ln w="9525">
            <a:noFill/>
            <a:miter lim="800000"/>
            <a:headEnd/>
            <a:tailEnd/>
          </a:ln>
        </p:spPr>
        <p:txBody>
          <a:bodyPr>
            <a:spAutoFit/>
          </a:bodyPr>
          <a:lstStyle/>
          <a:p>
            <a:r>
              <a:rPr lang="zh-CN" altLang="en-US" sz="2000" b="1"/>
              <a:t>       您只需输入相关参数、轻点鼠标，程序即可自动为您实现所有的设计计算与校核等工作。</a:t>
            </a:r>
            <a:r>
              <a:rPr lang="zh-CN" altLang="en-US" sz="2000"/>
              <a:t> </a:t>
            </a:r>
            <a:r>
              <a:rPr lang="zh-CN" altLang="en-US" sz="2400">
                <a:solidFill>
                  <a:srgbClr val="FFFF99"/>
                </a:solidFill>
              </a:rPr>
              <a:t>轻松、快捷、方便！</a:t>
            </a:r>
            <a:endParaRPr lang="en-US" altLang="zh-CN" sz="2400">
              <a:solidFill>
                <a:srgbClr val="FFFF99"/>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80"/>
                                        </p:tgtEl>
                                        <p:attrNameLst>
                                          <p:attrName>style.visibility</p:attrName>
                                        </p:attrNameLst>
                                      </p:cBhvr>
                                      <p:to>
                                        <p:strVal val="visible"/>
                                      </p:to>
                                    </p:set>
                                    <p:anim calcmode="lin" valueType="num">
                                      <p:cBhvr additive="base">
                                        <p:cTn id="7" dur="1000" fill="hold"/>
                                        <p:tgtEl>
                                          <p:spTgt spid="28680"/>
                                        </p:tgtEl>
                                        <p:attrNameLst>
                                          <p:attrName>ppt_x</p:attrName>
                                        </p:attrNameLst>
                                      </p:cBhvr>
                                      <p:tavLst>
                                        <p:tav tm="0">
                                          <p:val>
                                            <p:strVal val="0-#ppt_w/2"/>
                                          </p:val>
                                        </p:tav>
                                        <p:tav tm="100000">
                                          <p:val>
                                            <p:strVal val="#ppt_x"/>
                                          </p:val>
                                        </p:tav>
                                      </p:tavLst>
                                    </p:anim>
                                    <p:anim calcmode="lin" valueType="num">
                                      <p:cBhvr additive="base">
                                        <p:cTn id="8" dur="1000" fill="hold"/>
                                        <p:tgtEl>
                                          <p:spTgt spid="2868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500"/>
                                        <p:tgtEl>
                                          <p:spTgt spid="28680"/>
                                        </p:tgtEl>
                                        <p:attrNameLst>
                                          <p:attrName>ppt_x</p:attrName>
                                        </p:attrNameLst>
                                      </p:cBhvr>
                                      <p:tavLst>
                                        <p:tav tm="0">
                                          <p:val>
                                            <p:strVal val="ppt_x"/>
                                          </p:val>
                                        </p:tav>
                                        <p:tav tm="100000">
                                          <p:val>
                                            <p:strVal val="0-ppt_w/2"/>
                                          </p:val>
                                        </p:tav>
                                      </p:tavLst>
                                    </p:anim>
                                    <p:anim calcmode="lin" valueType="num">
                                      <p:cBhvr additive="base">
                                        <p:cTn id="13" dur="500"/>
                                        <p:tgtEl>
                                          <p:spTgt spid="28680"/>
                                        </p:tgtEl>
                                        <p:attrNameLst>
                                          <p:attrName>ppt_y</p:attrName>
                                        </p:attrNameLst>
                                      </p:cBhvr>
                                      <p:tavLst>
                                        <p:tav tm="0">
                                          <p:val>
                                            <p:strVal val="ppt_y"/>
                                          </p:val>
                                        </p:tav>
                                        <p:tav tm="100000">
                                          <p:val>
                                            <p:strVal val="ppt_y"/>
                                          </p:val>
                                        </p:tav>
                                      </p:tavLst>
                                    </p:anim>
                                    <p:set>
                                      <p:cBhvr>
                                        <p:cTn id="14" dur="1" fill="hold">
                                          <p:stCondLst>
                                            <p:cond delay="499"/>
                                          </p:stCondLst>
                                        </p:cTn>
                                        <p:tgtEl>
                                          <p:spTgt spid="2868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8682"/>
                                        </p:tgtEl>
                                        <p:attrNameLst>
                                          <p:attrName>style.visibility</p:attrName>
                                        </p:attrNameLst>
                                      </p:cBhvr>
                                      <p:to>
                                        <p:strVal val="visible"/>
                                      </p:to>
                                    </p:set>
                                    <p:anim calcmode="lin" valueType="num">
                                      <p:cBhvr additive="base">
                                        <p:cTn id="19" dur="1000" fill="hold"/>
                                        <p:tgtEl>
                                          <p:spTgt spid="28682"/>
                                        </p:tgtEl>
                                        <p:attrNameLst>
                                          <p:attrName>ppt_x</p:attrName>
                                        </p:attrNameLst>
                                      </p:cBhvr>
                                      <p:tavLst>
                                        <p:tav tm="0">
                                          <p:val>
                                            <p:strVal val="1+#ppt_w/2"/>
                                          </p:val>
                                        </p:tav>
                                        <p:tav tm="100000">
                                          <p:val>
                                            <p:strVal val="#ppt_x"/>
                                          </p:val>
                                        </p:tav>
                                      </p:tavLst>
                                    </p:anim>
                                    <p:anim calcmode="lin" valueType="num">
                                      <p:cBhvr additive="base">
                                        <p:cTn id="20" dur="1000" fill="hold"/>
                                        <p:tgtEl>
                                          <p:spTgt spid="2868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1000" fill="hold"/>
                                        <p:tgtEl>
                                          <p:spTgt spid="28682"/>
                                        </p:tgtEl>
                                      </p:cBhvr>
                                      <p:by x="110000" y="110000"/>
                                    </p:animScale>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8682"/>
                                        </p:tgtEl>
                                        <p:attrNameLst>
                                          <p:attrName>ppt_x</p:attrName>
                                        </p:attrNameLst>
                                      </p:cBhvr>
                                      <p:tavLst>
                                        <p:tav tm="0">
                                          <p:val>
                                            <p:strVal val="ppt_x"/>
                                          </p:val>
                                        </p:tav>
                                        <p:tav tm="100000">
                                          <p:val>
                                            <p:strVal val="ppt_x"/>
                                          </p:val>
                                        </p:tav>
                                      </p:tavLst>
                                    </p:anim>
                                    <p:anim calcmode="lin" valueType="num">
                                      <p:cBhvr additive="base">
                                        <p:cTn id="29" dur="500"/>
                                        <p:tgtEl>
                                          <p:spTgt spid="28682"/>
                                        </p:tgtEl>
                                        <p:attrNameLst>
                                          <p:attrName>ppt_y</p:attrName>
                                        </p:attrNameLst>
                                      </p:cBhvr>
                                      <p:tavLst>
                                        <p:tav tm="0">
                                          <p:val>
                                            <p:strVal val="ppt_y"/>
                                          </p:val>
                                        </p:tav>
                                        <p:tav tm="100000">
                                          <p:val>
                                            <p:strVal val="1+ppt_h/2"/>
                                          </p:val>
                                        </p:tav>
                                      </p:tavLst>
                                    </p:anim>
                                    <p:set>
                                      <p:cBhvr>
                                        <p:cTn id="30" dur="1" fill="hold">
                                          <p:stCondLst>
                                            <p:cond delay="499"/>
                                          </p:stCondLst>
                                        </p:cTn>
                                        <p:tgtEl>
                                          <p:spTgt spid="2868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8684"/>
                                        </p:tgtEl>
                                        <p:attrNameLst>
                                          <p:attrName>style.visibility</p:attrName>
                                        </p:attrNameLst>
                                      </p:cBhvr>
                                      <p:to>
                                        <p:strVal val="visible"/>
                                      </p:to>
                                    </p:set>
                                    <p:anim calcmode="lin" valueType="num">
                                      <p:cBhvr additive="base">
                                        <p:cTn id="35" dur="1000" fill="hold"/>
                                        <p:tgtEl>
                                          <p:spTgt spid="28684"/>
                                        </p:tgtEl>
                                        <p:attrNameLst>
                                          <p:attrName>ppt_x</p:attrName>
                                        </p:attrNameLst>
                                      </p:cBhvr>
                                      <p:tavLst>
                                        <p:tav tm="0">
                                          <p:val>
                                            <p:strVal val="#ppt_x"/>
                                          </p:val>
                                        </p:tav>
                                        <p:tav tm="100000">
                                          <p:val>
                                            <p:strVal val="#ppt_x"/>
                                          </p:val>
                                        </p:tav>
                                      </p:tavLst>
                                    </p:anim>
                                    <p:anim calcmode="lin" valueType="num">
                                      <p:cBhvr additive="base">
                                        <p:cTn id="36" dur="1000" fill="hold"/>
                                        <p:tgtEl>
                                          <p:spTgt spid="2868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nodeType="clickEffect">
                                  <p:stCondLst>
                                    <p:cond delay="0"/>
                                  </p:stCondLst>
                                  <p:childTnLst>
                                    <p:animScale>
                                      <p:cBhvr>
                                        <p:cTn id="40" dur="1000" fill="hold"/>
                                        <p:tgtEl>
                                          <p:spTgt spid="28684"/>
                                        </p:tgtEl>
                                      </p:cBhvr>
                                      <p:by x="120000" y="120000"/>
                                    </p:animScale>
                                  </p:childTnLst>
                                </p:cTn>
                              </p:par>
                            </p:childTnLst>
                          </p:cTn>
                        </p:par>
                      </p:childTnLst>
                    </p:cTn>
                  </p:par>
                  <p:par>
                    <p:cTn id="41" fill="hold">
                      <p:stCondLst>
                        <p:cond delay="indefinite"/>
                      </p:stCondLst>
                      <p:childTnLst>
                        <p:par>
                          <p:cTn id="42" fill="hold">
                            <p:stCondLst>
                              <p:cond delay="0"/>
                            </p:stCondLst>
                            <p:childTnLst>
                              <p:par>
                                <p:cTn id="43" presetID="2" presetClass="exit" presetSubtype="1" fill="hold" nodeType="clickEffect">
                                  <p:stCondLst>
                                    <p:cond delay="0"/>
                                  </p:stCondLst>
                                  <p:childTnLst>
                                    <p:anim calcmode="lin" valueType="num">
                                      <p:cBhvr additive="base">
                                        <p:cTn id="44" dur="500"/>
                                        <p:tgtEl>
                                          <p:spTgt spid="28684"/>
                                        </p:tgtEl>
                                        <p:attrNameLst>
                                          <p:attrName>ppt_x</p:attrName>
                                        </p:attrNameLst>
                                      </p:cBhvr>
                                      <p:tavLst>
                                        <p:tav tm="0">
                                          <p:val>
                                            <p:strVal val="ppt_x"/>
                                          </p:val>
                                        </p:tav>
                                        <p:tav tm="100000">
                                          <p:val>
                                            <p:strVal val="ppt_x"/>
                                          </p:val>
                                        </p:tav>
                                      </p:tavLst>
                                    </p:anim>
                                    <p:anim calcmode="lin" valueType="num">
                                      <p:cBhvr additive="base">
                                        <p:cTn id="45" dur="500"/>
                                        <p:tgtEl>
                                          <p:spTgt spid="28684"/>
                                        </p:tgtEl>
                                        <p:attrNameLst>
                                          <p:attrName>ppt_y</p:attrName>
                                        </p:attrNameLst>
                                      </p:cBhvr>
                                      <p:tavLst>
                                        <p:tav tm="0">
                                          <p:val>
                                            <p:strVal val="ppt_y"/>
                                          </p:val>
                                        </p:tav>
                                        <p:tav tm="100000">
                                          <p:val>
                                            <p:strVal val="0-ppt_h/2"/>
                                          </p:val>
                                        </p:tav>
                                      </p:tavLst>
                                    </p:anim>
                                    <p:set>
                                      <p:cBhvr>
                                        <p:cTn id="46" dur="1" fill="hold">
                                          <p:stCondLst>
                                            <p:cond delay="499"/>
                                          </p:stCondLst>
                                        </p:cTn>
                                        <p:tgtEl>
                                          <p:spTgt spid="286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p:bldP spid="2868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p:nvPr/>
        </p:nvSpPr>
        <p:spPr>
          <a:xfrm>
            <a:off x="-4763" y="-4763"/>
            <a:ext cx="9153526" cy="6867526"/>
          </a:xfrm>
          <a:prstGeom prst="rect">
            <a:avLst/>
          </a:prstGeom>
          <a:solidFill>
            <a:srgbClr val="18397B"/>
          </a:solidFill>
          <a:ln>
            <a:solidFill/>
            <a:round/>
          </a:ln>
          <a:effectLst>
            <a:outerShdw blurRad="38100" dist="23000" dir="5400000" rotWithShape="0">
              <a:srgbClr val="000000">
                <a:alpha val="35000"/>
              </a:srgbClr>
            </a:outerShdw>
          </a:effectLst>
        </p:spPr>
        <p:txBody>
          <a:bodyPr lIns="35718" tIns="35718" rIns="35718" bIns="35718" anchor="ctr"/>
          <a:lstStyle/>
          <a:p>
            <a:pPr>
              <a:defRPr/>
            </a:pPr>
            <a:endParaRPr lang="zh-CN" altLang="en-US" sz="1800" b="1">
              <a:latin typeface="Times New Roman" pitchFamily="18" charset="0"/>
              <a:cs typeface="Times New Roman" pitchFamily="18" charset="0"/>
              <a:sym typeface="Times New Roman" pitchFamily="18" charset="0"/>
            </a:endParaRPr>
          </a:p>
        </p:txBody>
      </p:sp>
      <p:sp>
        <p:nvSpPr>
          <p:cNvPr id="206" name="Shape 206"/>
          <p:cNvSpPr/>
          <p:nvPr/>
        </p:nvSpPr>
        <p:spPr>
          <a:xfrm flipV="1">
            <a:off x="144463" y="646113"/>
            <a:ext cx="8855075" cy="0"/>
          </a:xfrm>
          <a:prstGeom prst="line">
            <a:avLst/>
          </a:prstGeom>
          <a:ln w="25400">
            <a:solidFill>
              <a:srgbClr val="FFFFFF"/>
            </a:solidFill>
          </a:ln>
          <a:effectLst>
            <a:outerShdw blurRad="38100" dist="20000" dir="5400000" rotWithShape="0">
              <a:srgbClr val="000000">
                <a:alpha val="38000"/>
              </a:srgbClr>
            </a:outerShdw>
          </a:effectLst>
        </p:spPr>
        <p:txBody>
          <a:bodyPr lIns="0" tIns="0" rIns="0" bIns="0"/>
          <a:lstStyle/>
          <a:p>
            <a:pPr defTabSz="457200" fontAlgn="auto">
              <a:spcBef>
                <a:spcPts val="0"/>
              </a:spcBef>
              <a:spcAft>
                <a:spcPts val="0"/>
              </a:spcAft>
              <a:defRPr sz="1200">
                <a:solidFill>
                  <a:srgbClr val="000000"/>
                </a:solidFill>
              </a:defRPr>
            </a:pPr>
            <a:endParaRPr sz="1200" kern="0">
              <a:solidFill>
                <a:srgbClr val="000000"/>
              </a:solidFill>
              <a:latin typeface="Helvetica"/>
              <a:ea typeface="+mn-ea"/>
              <a:sym typeface="Helvetica"/>
            </a:endParaRPr>
          </a:p>
        </p:txBody>
      </p:sp>
      <p:pic>
        <p:nvPicPr>
          <p:cNvPr id="26627" name="pasted-image.tif"/>
          <p:cNvPicPr>
            <a:picLocks noChangeAspect="1" noChangeArrowheads="1"/>
          </p:cNvPicPr>
          <p:nvPr/>
        </p:nvPicPr>
        <p:blipFill>
          <a:blip r:embed="rId2" cstate="print"/>
          <a:srcRect/>
          <a:stretch>
            <a:fillRect/>
          </a:stretch>
        </p:blipFill>
        <p:spPr bwMode="auto">
          <a:xfrm>
            <a:off x="8175625" y="26988"/>
            <a:ext cx="752475" cy="560387"/>
          </a:xfrm>
          <a:prstGeom prst="rect">
            <a:avLst/>
          </a:prstGeom>
          <a:noFill/>
          <a:ln w="12700">
            <a:noFill/>
            <a:miter lim="400000"/>
            <a:headEnd/>
            <a:tailEnd/>
          </a:ln>
        </p:spPr>
      </p:pic>
      <p:sp>
        <p:nvSpPr>
          <p:cNvPr id="26628" name="Shape 208"/>
          <p:cNvSpPr>
            <a:spLocks noChangeArrowheads="1"/>
          </p:cNvSpPr>
          <p:nvPr/>
        </p:nvSpPr>
        <p:spPr bwMode="auto">
          <a:xfrm>
            <a:off x="112713" y="184150"/>
            <a:ext cx="4667945" cy="430887"/>
          </a:xfrm>
          <a:prstGeom prst="rect">
            <a:avLst/>
          </a:prstGeom>
          <a:noFill/>
          <a:ln w="12700">
            <a:noFill/>
            <a:miter lim="400000"/>
            <a:headEnd/>
            <a:tailEnd/>
          </a:ln>
        </p:spPr>
        <p:txBody>
          <a:bodyPr wrap="none" lIns="0" tIns="0" rIns="0" bIns="0">
            <a:spAutoFit/>
          </a:bodyPr>
          <a:lstStyle/>
          <a:p>
            <a:r>
              <a:rPr lang="zh-CN" altLang="en-US" dirty="0"/>
              <a:t>平台版块介绍</a:t>
            </a:r>
            <a:r>
              <a:rPr lang="en-US" altLang="zh-CN" dirty="0" smtClean="0"/>
              <a:t>——</a:t>
            </a:r>
            <a:r>
              <a:rPr lang="zh-CN" altLang="en-US" dirty="0" smtClean="0"/>
              <a:t>多媒体</a:t>
            </a:r>
            <a:r>
              <a:rPr lang="zh-CN" altLang="en-US" dirty="0" smtClean="0">
                <a:latin typeface="Helvetica" pitchFamily="34" charset="0"/>
              </a:rPr>
              <a:t>资源</a:t>
            </a:r>
            <a:endParaRPr lang="zh-CN" altLang="en-US" dirty="0">
              <a:latin typeface="Helvetica" pitchFamily="34" charset="0"/>
            </a:endParaRPr>
          </a:p>
        </p:txBody>
      </p:sp>
      <p:sp>
        <p:nvSpPr>
          <p:cNvPr id="26629" name="Shape 212"/>
          <p:cNvSpPr>
            <a:spLocks noChangeArrowheads="1"/>
          </p:cNvSpPr>
          <p:nvPr/>
        </p:nvSpPr>
        <p:spPr bwMode="auto">
          <a:xfrm>
            <a:off x="611560" y="1412776"/>
            <a:ext cx="7668344" cy="3139321"/>
          </a:xfrm>
          <a:prstGeom prst="rect">
            <a:avLst/>
          </a:prstGeom>
          <a:noFill/>
          <a:ln w="12700">
            <a:noFill/>
            <a:miter lim="400000"/>
            <a:headEnd/>
            <a:tailEnd/>
          </a:ln>
        </p:spPr>
        <p:txBody>
          <a:bodyPr wrap="square" lIns="0" tIns="0" rIns="0" bIns="0">
            <a:spAutoFit/>
          </a:bodyPr>
          <a:lstStyle/>
          <a:p>
            <a:pPr>
              <a:lnSpc>
                <a:spcPct val="150000"/>
              </a:lnSpc>
              <a:buSzPct val="100000"/>
            </a:pPr>
            <a:r>
              <a:rPr lang="en-US" altLang="zh-CN" sz="1600" dirty="0" smtClean="0"/>
              <a:t>       </a:t>
            </a:r>
            <a:r>
              <a:rPr lang="zh-CN" altLang="zh-CN" sz="2000" dirty="0" smtClean="0">
                <a:solidFill>
                  <a:schemeClr val="tx1"/>
                </a:solidFill>
              </a:rPr>
              <a:t>主要</a:t>
            </a:r>
            <a:r>
              <a:rPr lang="zh-CN" altLang="zh-CN" sz="2000" dirty="0">
                <a:solidFill>
                  <a:schemeClr val="tx1"/>
                </a:solidFill>
              </a:rPr>
              <a:t>针对目前常用的</a:t>
            </a:r>
            <a:r>
              <a:rPr lang="en-US" altLang="zh-CN" sz="2000" dirty="0">
                <a:solidFill>
                  <a:schemeClr val="tx1"/>
                </a:solidFill>
              </a:rPr>
              <a:t>20</a:t>
            </a:r>
            <a:r>
              <a:rPr lang="zh-CN" altLang="zh-CN" sz="2000" dirty="0">
                <a:solidFill>
                  <a:schemeClr val="tx1"/>
                </a:solidFill>
              </a:rPr>
              <a:t>多种</a:t>
            </a:r>
            <a:r>
              <a:rPr lang="en-US" altLang="zh-CN" sz="2000" dirty="0">
                <a:solidFill>
                  <a:schemeClr val="tx1"/>
                </a:solidFill>
              </a:rPr>
              <a:t>CAD/CAM/CAE</a:t>
            </a:r>
            <a:r>
              <a:rPr lang="zh-CN" altLang="zh-CN" sz="2000" dirty="0">
                <a:solidFill>
                  <a:schemeClr val="tx1"/>
                </a:solidFill>
              </a:rPr>
              <a:t>工程应用软件（</a:t>
            </a:r>
            <a:r>
              <a:rPr lang="zh-CN" altLang="zh-CN" sz="2000" dirty="0" smtClean="0">
                <a:solidFill>
                  <a:schemeClr val="tx1"/>
                </a:solidFill>
              </a:rPr>
              <a:t>如</a:t>
            </a:r>
            <a:r>
              <a:rPr lang="en-US" altLang="zh-CN" sz="2000" dirty="0" err="1" smtClean="0">
                <a:solidFill>
                  <a:schemeClr val="tx1"/>
                </a:solidFill>
              </a:rPr>
              <a:t>Solidworks</a:t>
            </a:r>
            <a:r>
              <a:rPr lang="zh-CN" altLang="zh-CN" sz="2000" dirty="0">
                <a:solidFill>
                  <a:schemeClr val="tx1"/>
                </a:solidFill>
              </a:rPr>
              <a:t>、</a:t>
            </a:r>
            <a:r>
              <a:rPr lang="en-US" altLang="zh-CN" sz="2000" dirty="0">
                <a:solidFill>
                  <a:schemeClr val="tx1"/>
                </a:solidFill>
              </a:rPr>
              <a:t>CATIA</a:t>
            </a:r>
            <a:r>
              <a:rPr lang="zh-CN" altLang="zh-CN" sz="2000" dirty="0">
                <a:solidFill>
                  <a:schemeClr val="tx1"/>
                </a:solidFill>
              </a:rPr>
              <a:t>、</a:t>
            </a:r>
            <a:r>
              <a:rPr lang="en-US" altLang="zh-CN" sz="2000" dirty="0">
                <a:solidFill>
                  <a:schemeClr val="tx1"/>
                </a:solidFill>
              </a:rPr>
              <a:t>UG</a:t>
            </a:r>
            <a:r>
              <a:rPr lang="zh-CN" altLang="zh-CN" sz="2000" dirty="0">
                <a:solidFill>
                  <a:schemeClr val="tx1"/>
                </a:solidFill>
              </a:rPr>
              <a:t>、</a:t>
            </a:r>
            <a:r>
              <a:rPr lang="en-US" altLang="zh-CN" sz="2000" dirty="0">
                <a:solidFill>
                  <a:schemeClr val="tx1"/>
                </a:solidFill>
              </a:rPr>
              <a:t>ANSYS</a:t>
            </a:r>
            <a:r>
              <a:rPr lang="zh-CN" altLang="zh-CN" sz="2000" dirty="0">
                <a:solidFill>
                  <a:schemeClr val="tx1"/>
                </a:solidFill>
              </a:rPr>
              <a:t>、</a:t>
            </a:r>
            <a:r>
              <a:rPr lang="en-US" altLang="zh-CN" sz="2000" dirty="0">
                <a:solidFill>
                  <a:schemeClr val="tx1"/>
                </a:solidFill>
              </a:rPr>
              <a:t>AutoCAD</a:t>
            </a:r>
            <a:r>
              <a:rPr lang="zh-CN" altLang="zh-CN" sz="2000" dirty="0">
                <a:solidFill>
                  <a:schemeClr val="tx1"/>
                </a:solidFill>
              </a:rPr>
              <a:t>、</a:t>
            </a:r>
            <a:r>
              <a:rPr lang="en-US" altLang="zh-CN" sz="2000" dirty="0" err="1">
                <a:solidFill>
                  <a:schemeClr val="tx1"/>
                </a:solidFill>
              </a:rPr>
              <a:t>Altium</a:t>
            </a:r>
            <a:r>
              <a:rPr lang="en-US" altLang="zh-CN" sz="2000" dirty="0">
                <a:solidFill>
                  <a:schemeClr val="tx1"/>
                </a:solidFill>
              </a:rPr>
              <a:t> Designer</a:t>
            </a:r>
            <a:r>
              <a:rPr lang="zh-CN" altLang="zh-CN" sz="2000" dirty="0">
                <a:solidFill>
                  <a:schemeClr val="tx1"/>
                </a:solidFill>
              </a:rPr>
              <a:t>、</a:t>
            </a:r>
            <a:r>
              <a:rPr lang="en-US" altLang="zh-CN" sz="2000" dirty="0">
                <a:solidFill>
                  <a:schemeClr val="tx1"/>
                </a:solidFill>
              </a:rPr>
              <a:t>CAXA</a:t>
            </a:r>
            <a:r>
              <a:rPr lang="zh-CN" altLang="zh-CN" sz="2000" dirty="0">
                <a:solidFill>
                  <a:schemeClr val="tx1"/>
                </a:solidFill>
              </a:rPr>
              <a:t>等）的学习与使用，进行在线教学，手把手地教用户如何操作与使用这些软件。</a:t>
            </a:r>
            <a:r>
              <a:rPr lang="zh-CN" altLang="en-US" sz="2000" dirty="0" smtClean="0">
                <a:solidFill>
                  <a:schemeClr val="tx1"/>
                </a:solidFill>
              </a:rPr>
              <a:t> </a:t>
            </a:r>
            <a:endParaRPr lang="en-US" altLang="zh-CN" sz="2000" dirty="0" smtClean="0">
              <a:solidFill>
                <a:schemeClr val="tx1"/>
              </a:solidFill>
            </a:endParaRPr>
          </a:p>
          <a:p>
            <a:pPr>
              <a:lnSpc>
                <a:spcPct val="150000"/>
              </a:lnSpc>
              <a:buSzPct val="100000"/>
            </a:pPr>
            <a:r>
              <a:rPr lang="en-US" altLang="zh-CN" sz="2000" dirty="0">
                <a:solidFill>
                  <a:schemeClr val="tx1"/>
                </a:solidFill>
              </a:rPr>
              <a:t> </a:t>
            </a:r>
            <a:r>
              <a:rPr lang="en-US" altLang="zh-CN" sz="2000" dirty="0" smtClean="0">
                <a:solidFill>
                  <a:schemeClr val="tx1"/>
                </a:solidFill>
              </a:rPr>
              <a:t>       </a:t>
            </a:r>
            <a:r>
              <a:rPr lang="zh-CN" altLang="en-US" sz="2000" dirty="0" smtClean="0">
                <a:solidFill>
                  <a:schemeClr val="tx1"/>
                </a:solidFill>
              </a:rPr>
              <a:t>通过大量的实例来对这些软件的功能与操作进行讲解，不仅包括实例文件、文字讲解，还有视频教学。</a:t>
            </a:r>
            <a:endParaRPr lang="en-US" altLang="zh-CN" sz="2000" dirty="0" smtClean="0">
              <a:solidFill>
                <a:schemeClr val="tx1"/>
              </a:solidFill>
            </a:endParaRPr>
          </a:p>
          <a:p>
            <a:pPr>
              <a:lnSpc>
                <a:spcPct val="150000"/>
              </a:lnSpc>
              <a:buSzPct val="100000"/>
            </a:pPr>
            <a:r>
              <a:rPr lang="en-US" altLang="zh-CN" sz="1600" dirty="0">
                <a:solidFill>
                  <a:schemeClr val="tx1"/>
                </a:solidFill>
                <a:latin typeface="Helvetica" pitchFamily="34" charset="0"/>
              </a:rPr>
              <a:t> </a:t>
            </a:r>
            <a:r>
              <a:rPr lang="en-US" altLang="zh-CN" sz="1600" dirty="0" smtClean="0">
                <a:solidFill>
                  <a:schemeClr val="tx1"/>
                </a:solidFill>
                <a:latin typeface="Helvetica" pitchFamily="34" charset="0"/>
              </a:rPr>
              <a:t>      </a:t>
            </a:r>
            <a:r>
              <a:rPr lang="zh-CN" altLang="en-US" sz="1600" dirty="0" smtClean="0">
                <a:solidFill>
                  <a:schemeClr val="tx1"/>
                </a:solidFill>
                <a:latin typeface="Helvetica" pitchFamily="34" charset="0"/>
              </a:rPr>
              <a:t>  </a:t>
            </a:r>
            <a:endParaRPr lang="zh-CN" altLang="en-US" sz="1600" dirty="0">
              <a:solidFill>
                <a:schemeClr val="tx1"/>
              </a:solidFill>
              <a:latin typeface="Helvetica" pitchFamily="34" charset="0"/>
            </a:endParaRPr>
          </a:p>
        </p:txBody>
      </p:sp>
    </p:spTree>
    <p:extLst>
      <p:ext uri="{BB962C8B-B14F-4D97-AF65-F5344CB8AC3E}">
        <p14:creationId xmlns="" xmlns:p14="http://schemas.microsoft.com/office/powerpoint/2010/main" val="2105438786"/>
      </p:ext>
    </p:extLst>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p:nvPr/>
        </p:nvSpPr>
        <p:spPr>
          <a:xfrm>
            <a:off x="-4763" y="-4763"/>
            <a:ext cx="9153526" cy="6867526"/>
          </a:xfrm>
          <a:prstGeom prst="rect">
            <a:avLst/>
          </a:prstGeom>
          <a:solidFill>
            <a:srgbClr val="18397B"/>
          </a:solidFill>
          <a:ln>
            <a:solidFill/>
            <a:round/>
          </a:ln>
          <a:effectLst>
            <a:outerShdw blurRad="38100" dist="23000" dir="5400000" rotWithShape="0">
              <a:srgbClr val="000000">
                <a:alpha val="35000"/>
              </a:srgbClr>
            </a:outerShdw>
          </a:effectLst>
        </p:spPr>
        <p:txBody>
          <a:bodyPr lIns="35718" tIns="35718" rIns="35718" bIns="35718" anchor="ctr"/>
          <a:lstStyle/>
          <a:p>
            <a:pPr>
              <a:defRPr/>
            </a:pPr>
            <a:endParaRPr lang="zh-CN" altLang="en-US" sz="1800" b="1">
              <a:latin typeface="Times New Roman" pitchFamily="18" charset="0"/>
              <a:cs typeface="Times New Roman" pitchFamily="18" charset="0"/>
              <a:sym typeface="Times New Roman" pitchFamily="18" charset="0"/>
            </a:endParaRPr>
          </a:p>
        </p:txBody>
      </p:sp>
      <p:sp>
        <p:nvSpPr>
          <p:cNvPr id="228" name="Shape 228"/>
          <p:cNvSpPr/>
          <p:nvPr/>
        </p:nvSpPr>
        <p:spPr>
          <a:xfrm flipV="1">
            <a:off x="144463" y="646113"/>
            <a:ext cx="8855075" cy="0"/>
          </a:xfrm>
          <a:prstGeom prst="line">
            <a:avLst/>
          </a:prstGeom>
          <a:ln w="25400">
            <a:solidFill>
              <a:srgbClr val="FFFFFF"/>
            </a:solidFill>
          </a:ln>
          <a:effectLst>
            <a:outerShdw blurRad="38100" dist="20000" dir="5400000" rotWithShape="0">
              <a:srgbClr val="000000">
                <a:alpha val="38000"/>
              </a:srgbClr>
            </a:outerShdw>
          </a:effectLst>
        </p:spPr>
        <p:txBody>
          <a:bodyPr lIns="0" tIns="0" rIns="0" bIns="0"/>
          <a:lstStyle/>
          <a:p>
            <a:pPr defTabSz="457200" fontAlgn="auto">
              <a:spcBef>
                <a:spcPts val="0"/>
              </a:spcBef>
              <a:spcAft>
                <a:spcPts val="0"/>
              </a:spcAft>
              <a:defRPr sz="1200">
                <a:solidFill>
                  <a:srgbClr val="000000"/>
                </a:solidFill>
              </a:defRPr>
            </a:pPr>
            <a:endParaRPr sz="1200" kern="0">
              <a:solidFill>
                <a:srgbClr val="000000"/>
              </a:solidFill>
              <a:latin typeface="+mn-lt"/>
              <a:ea typeface="+mn-ea"/>
              <a:sym typeface="Helvetica"/>
            </a:endParaRPr>
          </a:p>
        </p:txBody>
      </p:sp>
      <p:pic>
        <p:nvPicPr>
          <p:cNvPr id="28675" name="pasted-image.tif"/>
          <p:cNvPicPr>
            <a:picLocks noChangeAspect="1" noChangeArrowheads="1"/>
          </p:cNvPicPr>
          <p:nvPr/>
        </p:nvPicPr>
        <p:blipFill>
          <a:blip r:embed="rId2" cstate="print"/>
          <a:srcRect/>
          <a:stretch>
            <a:fillRect/>
          </a:stretch>
        </p:blipFill>
        <p:spPr bwMode="auto">
          <a:xfrm>
            <a:off x="8175625" y="26988"/>
            <a:ext cx="752475" cy="560387"/>
          </a:xfrm>
          <a:prstGeom prst="rect">
            <a:avLst/>
          </a:prstGeom>
          <a:noFill/>
          <a:ln w="12700">
            <a:noFill/>
            <a:miter lim="400000"/>
            <a:headEnd/>
            <a:tailEnd/>
          </a:ln>
        </p:spPr>
      </p:pic>
      <p:sp>
        <p:nvSpPr>
          <p:cNvPr id="28676" name="Shape 230"/>
          <p:cNvSpPr>
            <a:spLocks noChangeArrowheads="1"/>
          </p:cNvSpPr>
          <p:nvPr/>
        </p:nvSpPr>
        <p:spPr bwMode="auto">
          <a:xfrm>
            <a:off x="112713" y="44450"/>
            <a:ext cx="4267200" cy="427038"/>
          </a:xfrm>
          <a:prstGeom prst="rect">
            <a:avLst/>
          </a:prstGeom>
          <a:noFill/>
          <a:ln w="12700">
            <a:noFill/>
            <a:miter lim="400000"/>
            <a:headEnd/>
            <a:tailEnd/>
          </a:ln>
        </p:spPr>
        <p:txBody>
          <a:bodyPr wrap="none" lIns="0" tIns="0" rIns="0" bIns="0">
            <a:spAutoFit/>
          </a:bodyPr>
          <a:lstStyle/>
          <a:p>
            <a:r>
              <a:rPr lang="zh-CN" altLang="en-US"/>
              <a:t>平台版块介绍</a:t>
            </a:r>
            <a:r>
              <a:rPr lang="en-US" altLang="zh-CN"/>
              <a:t>——</a:t>
            </a:r>
            <a:r>
              <a:rPr lang="zh-CN" altLang="en-US">
                <a:latin typeface="Helvetica" pitchFamily="34" charset="0"/>
              </a:rPr>
              <a:t>电子图书</a:t>
            </a:r>
          </a:p>
        </p:txBody>
      </p:sp>
      <p:pic>
        <p:nvPicPr>
          <p:cNvPr id="29705" name="Picture 9"/>
          <p:cNvPicPr>
            <a:picLocks noChangeAspect="1" noChangeArrowheads="1"/>
          </p:cNvPicPr>
          <p:nvPr/>
        </p:nvPicPr>
        <p:blipFill>
          <a:blip r:embed="rId3"/>
          <a:srcRect/>
          <a:stretch>
            <a:fillRect/>
          </a:stretch>
        </p:blipFill>
        <p:spPr bwMode="auto">
          <a:xfrm>
            <a:off x="214282" y="642919"/>
            <a:ext cx="8675687" cy="4429155"/>
          </a:xfrm>
          <a:prstGeom prst="rect">
            <a:avLst/>
          </a:prstGeom>
          <a:noFill/>
          <a:ln w="9525">
            <a:noFill/>
            <a:miter lim="800000"/>
            <a:headEnd/>
            <a:tailEnd/>
          </a:ln>
        </p:spPr>
      </p:pic>
      <p:pic>
        <p:nvPicPr>
          <p:cNvPr id="231" name="pasted-image.png"/>
          <p:cNvPicPr>
            <a:picLocks noChangeAspect="1" noChangeArrowheads="1"/>
          </p:cNvPicPr>
          <p:nvPr/>
        </p:nvPicPr>
        <p:blipFill>
          <a:blip r:embed="rId4"/>
          <a:srcRect/>
          <a:stretch>
            <a:fillRect/>
          </a:stretch>
        </p:blipFill>
        <p:spPr bwMode="auto">
          <a:xfrm>
            <a:off x="2232008" y="500042"/>
            <a:ext cx="6911992" cy="4446587"/>
          </a:xfrm>
          <a:prstGeom prst="rect">
            <a:avLst/>
          </a:prstGeom>
          <a:noFill/>
          <a:ln w="12700">
            <a:noFill/>
            <a:miter lim="400000"/>
            <a:headEnd/>
            <a:tailEnd/>
          </a:ln>
        </p:spPr>
      </p:pic>
      <p:sp>
        <p:nvSpPr>
          <p:cNvPr id="232" name="Shape 232"/>
          <p:cNvSpPr>
            <a:spLocks noChangeArrowheads="1"/>
          </p:cNvSpPr>
          <p:nvPr/>
        </p:nvSpPr>
        <p:spPr bwMode="auto">
          <a:xfrm>
            <a:off x="1116013" y="5084763"/>
            <a:ext cx="2108200" cy="1651000"/>
          </a:xfrm>
          <a:prstGeom prst="rect">
            <a:avLst/>
          </a:prstGeom>
          <a:noFill/>
          <a:ln w="12700">
            <a:noFill/>
            <a:miter lim="400000"/>
            <a:headEnd/>
            <a:tailEnd/>
          </a:ln>
        </p:spPr>
        <p:txBody>
          <a:bodyPr wrap="none" lIns="0" tIns="0" rIns="0" bIns="0">
            <a:spAutoFit/>
          </a:bodyPr>
          <a:lstStyle/>
          <a:p>
            <a:pPr marL="279400" indent="-279400">
              <a:lnSpc>
                <a:spcPct val="120000"/>
              </a:lnSpc>
              <a:buSzPct val="100000"/>
              <a:buFontTx/>
              <a:buChar char="-"/>
            </a:pPr>
            <a:r>
              <a:rPr lang="zh-CN" altLang="en-US" sz="1800" dirty="0">
                <a:latin typeface="Helvetica" pitchFamily="34" charset="0"/>
              </a:rPr>
              <a:t>非扫描版，原版式</a:t>
            </a:r>
          </a:p>
          <a:p>
            <a:pPr marL="279400" indent="-279400">
              <a:lnSpc>
                <a:spcPct val="120000"/>
              </a:lnSpc>
              <a:buSzPct val="100000"/>
              <a:buFontTx/>
              <a:buChar char="-"/>
            </a:pPr>
            <a:r>
              <a:rPr lang="zh-CN" altLang="en-US" sz="1800" dirty="0">
                <a:latin typeface="Helvetica" pitchFamily="34" charset="0"/>
              </a:rPr>
              <a:t>支持全文检索</a:t>
            </a:r>
          </a:p>
          <a:p>
            <a:pPr marL="279400" indent="-279400">
              <a:lnSpc>
                <a:spcPct val="120000"/>
              </a:lnSpc>
              <a:buSzPct val="100000"/>
              <a:buFontTx/>
              <a:buChar char="-"/>
            </a:pPr>
            <a:r>
              <a:rPr lang="zh-CN" altLang="en-US" sz="1800" dirty="0">
                <a:latin typeface="Helvetica" pitchFamily="34" charset="0"/>
              </a:rPr>
              <a:t>按照章节清晰浏览</a:t>
            </a:r>
          </a:p>
          <a:p>
            <a:pPr marL="279400" indent="-279400">
              <a:lnSpc>
                <a:spcPct val="120000"/>
              </a:lnSpc>
              <a:buSzPct val="100000"/>
              <a:buFontTx/>
              <a:buChar char="-"/>
            </a:pPr>
            <a:r>
              <a:rPr lang="zh-CN" altLang="en-US" sz="1800" dirty="0">
                <a:latin typeface="Helvetica" pitchFamily="34" charset="0"/>
              </a:rPr>
              <a:t>与纸质书同步发行</a:t>
            </a:r>
          </a:p>
          <a:p>
            <a:pPr marL="279400" indent="-279400">
              <a:lnSpc>
                <a:spcPct val="120000"/>
              </a:lnSpc>
              <a:buSzPct val="100000"/>
              <a:buFontTx/>
              <a:buChar char="-"/>
            </a:pPr>
            <a:r>
              <a:rPr lang="zh-CN" altLang="en-US" sz="1800" dirty="0">
                <a:latin typeface="Helvetica" pitchFamily="34" charset="0"/>
              </a:rPr>
              <a:t>保留绝版“旧书”</a:t>
            </a:r>
          </a:p>
        </p:txBody>
      </p:sp>
      <p:pic>
        <p:nvPicPr>
          <p:cNvPr id="233" name="pasted-image.png"/>
          <p:cNvPicPr>
            <a:picLocks noChangeAspect="1" noChangeArrowheads="1"/>
          </p:cNvPicPr>
          <p:nvPr/>
        </p:nvPicPr>
        <p:blipFill>
          <a:blip r:embed="rId5" cstate="print"/>
          <a:srcRect/>
          <a:stretch>
            <a:fillRect/>
          </a:stretch>
        </p:blipFill>
        <p:spPr bwMode="auto">
          <a:xfrm>
            <a:off x="4357686" y="1036638"/>
            <a:ext cx="4141788" cy="5821362"/>
          </a:xfrm>
          <a:prstGeom prst="rect">
            <a:avLst/>
          </a:prstGeom>
          <a:noFill/>
          <a:ln w="12700">
            <a:noFill/>
            <a:miter lim="400000"/>
            <a:headEnd/>
            <a:tailEnd/>
          </a:ln>
        </p:spPr>
      </p:pic>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4" nodeType="click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3000" fill="hold"/>
                                        <p:tgtEl>
                                          <p:spTgt spid="232"/>
                                        </p:tgtEl>
                                        <p:attrNameLst>
                                          <p:attrName>ppt_x</p:attrName>
                                        </p:attrNameLst>
                                      </p:cBhvr>
                                      <p:tavLst>
                                        <p:tav tm="0">
                                          <p:val>
                                            <p:strVal val="0-#ppt_w/2"/>
                                          </p:val>
                                        </p:tav>
                                        <p:tav tm="100000">
                                          <p:val>
                                            <p:strVal val="#ppt_x"/>
                                          </p:val>
                                        </p:tav>
                                      </p:tavLst>
                                    </p:anim>
                                    <p:anim calcmode="lin" valueType="num">
                                      <p:cBhvr additive="base">
                                        <p:cTn id="8" dur="3000" fill="hold"/>
                                        <p:tgtEl>
                                          <p:spTgt spid="2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705"/>
                                        </p:tgtEl>
                                        <p:attrNameLst>
                                          <p:attrName>style.visibility</p:attrName>
                                        </p:attrNameLst>
                                      </p:cBhvr>
                                      <p:to>
                                        <p:strVal val="visible"/>
                                      </p:to>
                                    </p:set>
                                    <p:anim calcmode="lin" valueType="num">
                                      <p:cBhvr additive="base">
                                        <p:cTn id="13" dur="1000" fill="hold"/>
                                        <p:tgtEl>
                                          <p:spTgt spid="29705"/>
                                        </p:tgtEl>
                                        <p:attrNameLst>
                                          <p:attrName>ppt_x</p:attrName>
                                        </p:attrNameLst>
                                      </p:cBhvr>
                                      <p:tavLst>
                                        <p:tav tm="0">
                                          <p:val>
                                            <p:strVal val="#ppt_x"/>
                                          </p:val>
                                        </p:tav>
                                        <p:tav tm="100000">
                                          <p:val>
                                            <p:strVal val="#ppt_x"/>
                                          </p:val>
                                        </p:tav>
                                      </p:tavLst>
                                    </p:anim>
                                    <p:anim calcmode="lin" valueType="num">
                                      <p:cBhvr additive="base">
                                        <p:cTn id="14" dur="1000" fill="hold"/>
                                        <p:tgtEl>
                                          <p:spTgt spid="2970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29705"/>
                                        </p:tgtEl>
                                      </p:cBhvr>
                                      <p:by x="100000" y="100000"/>
                                    </p:animScale>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29705"/>
                                        </p:tgtEl>
                                        <p:attrNameLst>
                                          <p:attrName>ppt_x</p:attrName>
                                        </p:attrNameLst>
                                      </p:cBhvr>
                                      <p:tavLst>
                                        <p:tav tm="0">
                                          <p:val>
                                            <p:strVal val="ppt_x"/>
                                          </p:val>
                                        </p:tav>
                                        <p:tav tm="100000">
                                          <p:val>
                                            <p:strVal val="ppt_x"/>
                                          </p:val>
                                        </p:tav>
                                      </p:tavLst>
                                    </p:anim>
                                    <p:anim calcmode="lin" valueType="num">
                                      <p:cBhvr additive="base">
                                        <p:cTn id="23" dur="500"/>
                                        <p:tgtEl>
                                          <p:spTgt spid="29705"/>
                                        </p:tgtEl>
                                        <p:attrNameLst>
                                          <p:attrName>ppt_y</p:attrName>
                                        </p:attrNameLst>
                                      </p:cBhvr>
                                      <p:tavLst>
                                        <p:tav tm="0">
                                          <p:val>
                                            <p:strVal val="ppt_y"/>
                                          </p:val>
                                        </p:tav>
                                        <p:tav tm="100000">
                                          <p:val>
                                            <p:strVal val="1+ppt_h/2"/>
                                          </p:val>
                                        </p:tav>
                                      </p:tavLst>
                                    </p:anim>
                                    <p:set>
                                      <p:cBhvr>
                                        <p:cTn id="24" dur="1" fill="hold">
                                          <p:stCondLst>
                                            <p:cond delay="499"/>
                                          </p:stCondLst>
                                        </p:cTn>
                                        <p:tgtEl>
                                          <p:spTgt spid="2970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31"/>
                                        </p:tgtEl>
                                        <p:attrNameLst>
                                          <p:attrName>style.visibility</p:attrName>
                                        </p:attrNameLst>
                                      </p:cBhvr>
                                      <p:to>
                                        <p:strVal val="visible"/>
                                      </p:to>
                                    </p:set>
                                    <p:anim calcmode="lin" valueType="num">
                                      <p:cBhvr additive="base">
                                        <p:cTn id="29" dur="1000" fill="hold"/>
                                        <p:tgtEl>
                                          <p:spTgt spid="231"/>
                                        </p:tgtEl>
                                        <p:attrNameLst>
                                          <p:attrName>ppt_x</p:attrName>
                                        </p:attrNameLst>
                                      </p:cBhvr>
                                      <p:tavLst>
                                        <p:tav tm="0">
                                          <p:val>
                                            <p:strVal val="0-#ppt_w/2"/>
                                          </p:val>
                                        </p:tav>
                                        <p:tav tm="100000">
                                          <p:val>
                                            <p:strVal val="#ppt_x"/>
                                          </p:val>
                                        </p:tav>
                                      </p:tavLst>
                                    </p:anim>
                                    <p:anim calcmode="lin" valueType="num">
                                      <p:cBhvr additive="base">
                                        <p:cTn id="30" dur="1000" fill="hold"/>
                                        <p:tgtEl>
                                          <p:spTgt spid="23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231"/>
                                        </p:tgtEl>
                                        <p:attrNameLst>
                                          <p:attrName>ppt_x</p:attrName>
                                        </p:attrNameLst>
                                      </p:cBhvr>
                                      <p:tavLst>
                                        <p:tav tm="0">
                                          <p:val>
                                            <p:strVal val="ppt_x"/>
                                          </p:val>
                                        </p:tav>
                                        <p:tav tm="100000">
                                          <p:val>
                                            <p:strVal val="ppt_x"/>
                                          </p:val>
                                        </p:tav>
                                      </p:tavLst>
                                    </p:anim>
                                    <p:anim calcmode="lin" valueType="num">
                                      <p:cBhvr additive="base">
                                        <p:cTn id="35" dur="500"/>
                                        <p:tgtEl>
                                          <p:spTgt spid="231"/>
                                        </p:tgtEl>
                                        <p:attrNameLst>
                                          <p:attrName>ppt_y</p:attrName>
                                        </p:attrNameLst>
                                      </p:cBhvr>
                                      <p:tavLst>
                                        <p:tav tm="0">
                                          <p:val>
                                            <p:strVal val="ppt_y"/>
                                          </p:val>
                                        </p:tav>
                                        <p:tav tm="100000">
                                          <p:val>
                                            <p:strVal val="1+ppt_h/2"/>
                                          </p:val>
                                        </p:tav>
                                      </p:tavLst>
                                    </p:anim>
                                    <p:set>
                                      <p:cBhvr>
                                        <p:cTn id="36" dur="1" fill="hold">
                                          <p:stCondLst>
                                            <p:cond delay="499"/>
                                          </p:stCondLst>
                                        </p:cTn>
                                        <p:tgtEl>
                                          <p:spTgt spid="23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1" nodeType="clickEffect">
                                  <p:stCondLst>
                                    <p:cond delay="0"/>
                                  </p:stCondLst>
                                  <p:iterate>
                                    <p:tmAbs val="0"/>
                                  </p:iterate>
                                  <p:childTnLst>
                                    <p:set>
                                      <p:cBhvr>
                                        <p:cTn id="40" dur="1" fill="hold">
                                          <p:stCondLst>
                                            <p:cond delay="0"/>
                                          </p:stCondLst>
                                        </p:cTn>
                                        <p:tgtEl>
                                          <p:spTgt spid="233"/>
                                        </p:tgtEl>
                                        <p:attrNameLst>
                                          <p:attrName>style.visibility</p:attrName>
                                        </p:attrNameLst>
                                      </p:cBhvr>
                                      <p:to>
                                        <p:strVal val="visible"/>
                                      </p:to>
                                    </p:set>
                                    <p:anim calcmode="lin" valueType="num">
                                      <p:cBhvr additive="base">
                                        <p:cTn id="41" dur="1000" fill="hold"/>
                                        <p:tgtEl>
                                          <p:spTgt spid="233"/>
                                        </p:tgtEl>
                                        <p:attrNameLst>
                                          <p:attrName>ppt_x</p:attrName>
                                        </p:attrNameLst>
                                      </p:cBhvr>
                                      <p:tavLst>
                                        <p:tav tm="0">
                                          <p:val>
                                            <p:strVal val="1+#ppt_w/2"/>
                                          </p:val>
                                        </p:tav>
                                        <p:tav tm="100000">
                                          <p:val>
                                            <p:strVal val="#ppt_x"/>
                                          </p:val>
                                        </p:tav>
                                      </p:tavLst>
                                    </p:anim>
                                    <p:anim calcmode="lin" valueType="num">
                                      <p:cBhvr additive="base">
                                        <p:cTn id="42" dur="1000" fill="hold"/>
                                        <p:tgtEl>
                                          <p:spTgt spid="23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xit" presetSubtype="8" fill="hold" grpId="2" nodeType="clickEffect">
                                  <p:stCondLst>
                                    <p:cond delay="0"/>
                                  </p:stCondLst>
                                  <p:iterate>
                                    <p:tmAbs val="0"/>
                                  </p:iterate>
                                  <p:childTnLst>
                                    <p:animEffect transition="out" filter="wipe(left)">
                                      <p:cBhvr>
                                        <p:cTn id="46" dur="1000" fill="hold"/>
                                        <p:tgtEl>
                                          <p:spTgt spid="233"/>
                                        </p:tgtEl>
                                      </p:cBhvr>
                                    </p:animEffect>
                                    <p:set>
                                      <p:cBhvr>
                                        <p:cTn id="47" fill="hold">
                                          <p:stCondLst>
                                            <p:cond delay="999"/>
                                          </p:stCondLst>
                                        </p:cTn>
                                        <p:tgtEl>
                                          <p:spTgt spid="2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4"/>
      <p:bldP spid="233" grpId="1" animBg="1" advAuto="0"/>
      <p:bldP spid="233" grpId="2"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p:nvPr/>
        </p:nvSpPr>
        <p:spPr>
          <a:xfrm>
            <a:off x="-4763" y="-4763"/>
            <a:ext cx="9153526" cy="6867526"/>
          </a:xfrm>
          <a:prstGeom prst="rect">
            <a:avLst/>
          </a:prstGeom>
          <a:solidFill>
            <a:srgbClr val="18397B"/>
          </a:solidFill>
          <a:ln>
            <a:solidFill/>
            <a:round/>
          </a:ln>
          <a:effectLst>
            <a:outerShdw blurRad="38100" dist="23000" dir="5400000" rotWithShape="0">
              <a:srgbClr val="000000">
                <a:alpha val="35000"/>
              </a:srgbClr>
            </a:outerShdw>
          </a:effectLst>
        </p:spPr>
        <p:txBody>
          <a:bodyPr lIns="35718" tIns="35718" rIns="35718" bIns="35718" anchor="ctr"/>
          <a:lstStyle/>
          <a:p>
            <a:pPr>
              <a:defRPr/>
            </a:pPr>
            <a:endParaRPr lang="zh-CN" altLang="en-US" sz="1800" b="1">
              <a:latin typeface="Times New Roman" pitchFamily="18" charset="0"/>
              <a:cs typeface="Times New Roman" pitchFamily="18" charset="0"/>
              <a:sym typeface="Times New Roman" pitchFamily="18" charset="0"/>
            </a:endParaRPr>
          </a:p>
        </p:txBody>
      </p:sp>
      <p:pic>
        <p:nvPicPr>
          <p:cNvPr id="29699" name="pasted-image.tif"/>
          <p:cNvPicPr>
            <a:picLocks noChangeAspect="1" noChangeArrowheads="1"/>
          </p:cNvPicPr>
          <p:nvPr/>
        </p:nvPicPr>
        <p:blipFill>
          <a:blip r:embed="rId2" cstate="print"/>
          <a:srcRect/>
          <a:stretch>
            <a:fillRect/>
          </a:stretch>
        </p:blipFill>
        <p:spPr bwMode="auto">
          <a:xfrm>
            <a:off x="7740352" y="44450"/>
            <a:ext cx="1257995" cy="936278"/>
          </a:xfrm>
          <a:prstGeom prst="rect">
            <a:avLst/>
          </a:prstGeom>
          <a:noFill/>
          <a:ln w="12700">
            <a:noFill/>
            <a:miter lim="400000"/>
            <a:headEnd/>
            <a:tailEnd/>
          </a:ln>
        </p:spPr>
      </p:pic>
      <p:sp>
        <p:nvSpPr>
          <p:cNvPr id="30728" name="Shape 232"/>
          <p:cNvSpPr>
            <a:spLocks noChangeArrowheads="1"/>
          </p:cNvSpPr>
          <p:nvPr/>
        </p:nvSpPr>
        <p:spPr bwMode="auto">
          <a:xfrm>
            <a:off x="836613" y="2395855"/>
            <a:ext cx="7911851" cy="2031325"/>
          </a:xfrm>
          <a:prstGeom prst="rect">
            <a:avLst/>
          </a:prstGeom>
          <a:noFill/>
          <a:ln w="12700">
            <a:noFill/>
            <a:miter lim="400000"/>
            <a:headEnd/>
            <a:tailEnd/>
          </a:ln>
        </p:spPr>
        <p:txBody>
          <a:bodyPr wrap="square" lIns="0" tIns="0" rIns="0" bIns="0">
            <a:spAutoFit/>
          </a:bodyPr>
          <a:lstStyle/>
          <a:p>
            <a:pPr algn="ctr">
              <a:lnSpc>
                <a:spcPct val="150000"/>
              </a:lnSpc>
              <a:buSzPct val="100000"/>
            </a:pPr>
            <a:r>
              <a:rPr lang="zh-CN" altLang="en-US" sz="4400" dirty="0" smtClean="0">
                <a:latin typeface="Helvetica" pitchFamily="34" charset="0"/>
              </a:rPr>
              <a:t>谢谢大家！</a:t>
            </a:r>
            <a:endParaRPr lang="en-US" altLang="zh-CN" sz="4400" dirty="0" smtClean="0">
              <a:latin typeface="Helvetica" pitchFamily="34" charset="0"/>
            </a:endParaRPr>
          </a:p>
          <a:p>
            <a:pPr algn="ctr">
              <a:lnSpc>
                <a:spcPct val="150000"/>
              </a:lnSpc>
              <a:buSzPct val="100000"/>
            </a:pPr>
            <a:r>
              <a:rPr lang="zh-CN" altLang="en-US" sz="4400" dirty="0" smtClean="0">
                <a:latin typeface="Helvetica" pitchFamily="34" charset="0"/>
              </a:rPr>
              <a:t>感谢各位领导和贵宾拨冗出席！</a:t>
            </a:r>
            <a:endParaRPr lang="zh-CN" altLang="en-US" sz="4400" dirty="0">
              <a:latin typeface="Helvetica" pitchFamily="34" charset="0"/>
            </a:endParaRPr>
          </a:p>
        </p:txBody>
      </p:sp>
    </p:spTree>
    <p:extLst>
      <p:ext uri="{BB962C8B-B14F-4D97-AF65-F5344CB8AC3E}">
        <p14:creationId xmlns="" xmlns:p14="http://schemas.microsoft.com/office/powerpoint/2010/main" val="286297773"/>
      </p:ext>
    </p:extLst>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8"/>
                                        </p:tgtEl>
                                        <p:attrNameLst>
                                          <p:attrName>style.visibility</p:attrName>
                                        </p:attrNameLst>
                                      </p:cBhvr>
                                      <p:to>
                                        <p:strVal val="visible"/>
                                      </p:to>
                                    </p:set>
                                    <p:anim calcmode="lin" valueType="num">
                                      <p:cBhvr additive="base">
                                        <p:cTn id="7" dur="3000" fill="hold"/>
                                        <p:tgtEl>
                                          <p:spTgt spid="30728"/>
                                        </p:tgtEl>
                                        <p:attrNameLst>
                                          <p:attrName>ppt_x</p:attrName>
                                        </p:attrNameLst>
                                      </p:cBhvr>
                                      <p:tavLst>
                                        <p:tav tm="0">
                                          <p:val>
                                            <p:strVal val="0-#ppt_w/2"/>
                                          </p:val>
                                        </p:tav>
                                        <p:tav tm="100000">
                                          <p:val>
                                            <p:strVal val="#ppt_x"/>
                                          </p:val>
                                        </p:tav>
                                      </p:tavLst>
                                    </p:anim>
                                    <p:anim calcmode="lin" valueType="num">
                                      <p:cBhvr additive="base">
                                        <p:cTn id="8" dur="3000" fill="hold"/>
                                        <p:tgtEl>
                                          <p:spTgt spid="307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p:nvPr/>
        </p:nvSpPr>
        <p:spPr>
          <a:xfrm>
            <a:off x="-4763" y="-9525"/>
            <a:ext cx="9153526" cy="6865938"/>
          </a:xfrm>
          <a:prstGeom prst="rect">
            <a:avLst/>
          </a:prstGeom>
          <a:solidFill>
            <a:srgbClr val="18397B"/>
          </a:solidFill>
          <a:ln>
            <a:solidFill/>
            <a:round/>
          </a:ln>
          <a:effectLst>
            <a:outerShdw blurRad="38100" dist="23000" dir="5400000" rotWithShape="0">
              <a:srgbClr val="000000">
                <a:alpha val="35000"/>
              </a:srgbClr>
            </a:outerShdw>
          </a:effectLst>
        </p:spPr>
        <p:txBody>
          <a:bodyPr lIns="35718" tIns="35718" rIns="35718" bIns="35718" anchor="ctr"/>
          <a:lstStyle/>
          <a:p>
            <a:pPr>
              <a:defRPr/>
            </a:pPr>
            <a:endParaRPr lang="zh-CN" altLang="en-US" sz="1800" b="1">
              <a:latin typeface="Times New Roman" pitchFamily="18" charset="0"/>
              <a:cs typeface="Times New Roman" pitchFamily="18" charset="0"/>
              <a:sym typeface="Times New Roman" pitchFamily="18" charset="0"/>
            </a:endParaRPr>
          </a:p>
        </p:txBody>
      </p:sp>
      <p:sp>
        <p:nvSpPr>
          <p:cNvPr id="59" name="Shape 59"/>
          <p:cNvSpPr/>
          <p:nvPr/>
        </p:nvSpPr>
        <p:spPr>
          <a:xfrm flipV="1">
            <a:off x="144463" y="646113"/>
            <a:ext cx="8855075" cy="0"/>
          </a:xfrm>
          <a:prstGeom prst="line">
            <a:avLst/>
          </a:prstGeom>
          <a:ln w="25400">
            <a:solidFill>
              <a:srgbClr val="FFFFFF"/>
            </a:solidFill>
          </a:ln>
          <a:effectLst>
            <a:outerShdw blurRad="38100" dist="20000" dir="5400000" rotWithShape="0">
              <a:srgbClr val="000000">
                <a:alpha val="38000"/>
              </a:srgbClr>
            </a:outerShdw>
          </a:effectLst>
        </p:spPr>
        <p:txBody>
          <a:bodyPr lIns="0" tIns="0" rIns="0" bIns="0"/>
          <a:lstStyle/>
          <a:p>
            <a:pPr defTabSz="457200" fontAlgn="auto">
              <a:spcBef>
                <a:spcPts val="0"/>
              </a:spcBef>
              <a:spcAft>
                <a:spcPts val="0"/>
              </a:spcAft>
              <a:defRPr sz="1200">
                <a:solidFill>
                  <a:srgbClr val="000000"/>
                </a:solidFill>
              </a:defRPr>
            </a:pPr>
            <a:endParaRPr sz="1200" kern="0">
              <a:solidFill>
                <a:srgbClr val="000000"/>
              </a:solidFill>
              <a:latin typeface="+mn-lt"/>
              <a:ea typeface="+mn-ea"/>
              <a:sym typeface="Helvetica"/>
            </a:endParaRPr>
          </a:p>
        </p:txBody>
      </p:sp>
      <p:pic>
        <p:nvPicPr>
          <p:cNvPr id="9219" name="pasted-image.tif"/>
          <p:cNvPicPr>
            <a:picLocks noChangeAspect="1" noChangeArrowheads="1"/>
          </p:cNvPicPr>
          <p:nvPr/>
        </p:nvPicPr>
        <p:blipFill>
          <a:blip r:embed="rId2" cstate="print"/>
          <a:srcRect/>
          <a:stretch>
            <a:fillRect/>
          </a:stretch>
        </p:blipFill>
        <p:spPr bwMode="auto">
          <a:xfrm>
            <a:off x="8175625" y="26988"/>
            <a:ext cx="752475" cy="560387"/>
          </a:xfrm>
          <a:prstGeom prst="rect">
            <a:avLst/>
          </a:prstGeom>
          <a:noFill/>
          <a:ln w="12700">
            <a:noFill/>
            <a:miter lim="400000"/>
            <a:headEnd/>
            <a:tailEnd/>
          </a:ln>
        </p:spPr>
      </p:pic>
      <p:sp>
        <p:nvSpPr>
          <p:cNvPr id="9220" name="Shape 61"/>
          <p:cNvSpPr>
            <a:spLocks noChangeArrowheads="1"/>
          </p:cNvSpPr>
          <p:nvPr/>
        </p:nvSpPr>
        <p:spPr bwMode="auto">
          <a:xfrm>
            <a:off x="103188" y="171450"/>
            <a:ext cx="1882775" cy="449263"/>
          </a:xfrm>
          <a:prstGeom prst="rect">
            <a:avLst/>
          </a:prstGeom>
          <a:noFill/>
          <a:ln w="12700">
            <a:noFill/>
            <a:miter lim="400000"/>
            <a:headEnd/>
            <a:tailEnd/>
          </a:ln>
        </p:spPr>
        <p:txBody>
          <a:bodyPr wrap="none" lIns="0" tIns="0" rIns="0" bIns="0">
            <a:spAutoFit/>
          </a:bodyPr>
          <a:lstStyle/>
          <a:p>
            <a:r>
              <a:rPr lang="zh-CN" altLang="en-US">
                <a:latin typeface="Helvetica" pitchFamily="34" charset="0"/>
              </a:rPr>
              <a:t>我们是谁？</a:t>
            </a:r>
          </a:p>
        </p:txBody>
      </p:sp>
      <p:sp>
        <p:nvSpPr>
          <p:cNvPr id="62" name="Shape 62"/>
          <p:cNvSpPr/>
          <p:nvPr/>
        </p:nvSpPr>
        <p:spPr>
          <a:xfrm flipV="1">
            <a:off x="4572000" y="933450"/>
            <a:ext cx="0" cy="5689600"/>
          </a:xfrm>
          <a:prstGeom prst="line">
            <a:avLst/>
          </a:prstGeom>
          <a:ln w="25400">
            <a:solidFill>
              <a:srgbClr val="00CC99"/>
            </a:solidFill>
          </a:ln>
          <a:effectLst>
            <a:outerShdw blurRad="38100" dist="20000" dir="5400000" rotWithShape="0">
              <a:srgbClr val="000000">
                <a:alpha val="38000"/>
              </a:srgbClr>
            </a:outerShdw>
          </a:effectLst>
        </p:spPr>
        <p:txBody>
          <a:bodyPr lIns="45719" rIns="45719"/>
          <a:lstStyle/>
          <a:p>
            <a:pPr defTabSz="457200" fontAlgn="auto">
              <a:spcBef>
                <a:spcPts val="0"/>
              </a:spcBef>
              <a:spcAft>
                <a:spcPts val="0"/>
              </a:spcAft>
              <a:defRPr sz="1200">
                <a:solidFill>
                  <a:srgbClr val="000000"/>
                </a:solidFill>
              </a:defRPr>
            </a:pPr>
            <a:endParaRPr sz="1200" kern="0">
              <a:solidFill>
                <a:srgbClr val="000000"/>
              </a:solidFill>
              <a:latin typeface="+mn-lt"/>
              <a:ea typeface="+mn-ea"/>
              <a:sym typeface="Helvetica"/>
            </a:endParaRPr>
          </a:p>
        </p:txBody>
      </p:sp>
      <p:sp>
        <p:nvSpPr>
          <p:cNvPr id="9222" name="Shape 63"/>
          <p:cNvSpPr>
            <a:spLocks noChangeArrowheads="1"/>
          </p:cNvSpPr>
          <p:nvPr/>
        </p:nvSpPr>
        <p:spPr bwMode="auto">
          <a:xfrm>
            <a:off x="469900" y="2147888"/>
            <a:ext cx="3662363" cy="2813050"/>
          </a:xfrm>
          <a:prstGeom prst="rect">
            <a:avLst/>
          </a:prstGeom>
          <a:noFill/>
          <a:ln w="12700">
            <a:noFill/>
            <a:miter lim="400000"/>
            <a:headEnd/>
            <a:tailEnd/>
          </a:ln>
        </p:spPr>
        <p:txBody>
          <a:bodyPr tIns="91439" bIns="91439">
            <a:spAutoFit/>
          </a:bodyPr>
          <a:lstStyle/>
          <a:p>
            <a:pPr algn="just">
              <a:lnSpc>
                <a:spcPct val="120000"/>
              </a:lnSpc>
            </a:pPr>
            <a:r>
              <a:rPr lang="zh-CN" altLang="en-US" sz="2400">
                <a:latin typeface="Helvetica" pitchFamily="34" charset="0"/>
              </a:rPr>
              <a:t>        国家一级出版社，是面向装备制造业的专业出版社。出版的</a:t>
            </a:r>
            <a:r>
              <a:rPr lang="en-US" altLang="zh-CN" sz="2400">
                <a:latin typeface="Helvetica" pitchFamily="34" charset="0"/>
              </a:rPr>
              <a:t>《</a:t>
            </a:r>
            <a:r>
              <a:rPr lang="zh-CN" altLang="en-US" sz="2400">
                <a:latin typeface="Helvetica" pitchFamily="34" charset="0"/>
              </a:rPr>
              <a:t>机械设计手册</a:t>
            </a:r>
            <a:r>
              <a:rPr lang="en-US" altLang="zh-CN" sz="2400">
                <a:latin typeface="Helvetica" pitchFamily="34" charset="0"/>
              </a:rPr>
              <a:t>》</a:t>
            </a:r>
            <a:r>
              <a:rPr lang="zh-CN" altLang="en-US" sz="2400">
                <a:latin typeface="Helvetica" pitchFamily="34" charset="0"/>
              </a:rPr>
              <a:t>累计发行</a:t>
            </a:r>
            <a:r>
              <a:rPr lang="en-US" altLang="zh-CN" sz="2400">
                <a:latin typeface="Helvetica" pitchFamily="34" charset="0"/>
              </a:rPr>
              <a:t>120</a:t>
            </a:r>
            <a:r>
              <a:rPr lang="zh-CN" altLang="en-US" sz="2400">
                <a:latin typeface="Helvetica" pitchFamily="34" charset="0"/>
              </a:rPr>
              <a:t>多万套，是我国机械设计领域第一工具书。</a:t>
            </a:r>
          </a:p>
        </p:txBody>
      </p:sp>
      <p:pic>
        <p:nvPicPr>
          <p:cNvPr id="9223" name="image2.png"/>
          <p:cNvPicPr>
            <a:picLocks noChangeAspect="1" noChangeArrowheads="1"/>
          </p:cNvPicPr>
          <p:nvPr/>
        </p:nvPicPr>
        <p:blipFill>
          <a:blip r:embed="rId3" cstate="print"/>
          <a:srcRect/>
          <a:stretch>
            <a:fillRect/>
          </a:stretch>
        </p:blipFill>
        <p:spPr bwMode="auto">
          <a:xfrm>
            <a:off x="652463" y="1041400"/>
            <a:ext cx="3352800" cy="863600"/>
          </a:xfrm>
          <a:prstGeom prst="rect">
            <a:avLst/>
          </a:prstGeom>
          <a:noFill/>
          <a:ln w="12700">
            <a:noFill/>
            <a:miter lim="400000"/>
            <a:headEnd/>
            <a:tailEnd/>
          </a:ln>
        </p:spPr>
      </p:pic>
      <p:pic>
        <p:nvPicPr>
          <p:cNvPr id="9224" name="pasted-image.tif"/>
          <p:cNvPicPr>
            <a:picLocks noChangeAspect="1" noChangeArrowheads="1"/>
          </p:cNvPicPr>
          <p:nvPr/>
        </p:nvPicPr>
        <p:blipFill>
          <a:blip r:embed="rId4" cstate="print"/>
          <a:srcRect/>
          <a:stretch>
            <a:fillRect/>
          </a:stretch>
        </p:blipFill>
        <p:spPr bwMode="auto">
          <a:xfrm>
            <a:off x="6192838" y="1027113"/>
            <a:ext cx="1160462" cy="892175"/>
          </a:xfrm>
          <a:prstGeom prst="rect">
            <a:avLst/>
          </a:prstGeom>
          <a:noFill/>
          <a:ln w="12700">
            <a:noFill/>
            <a:miter lim="400000"/>
            <a:headEnd/>
            <a:tailEnd/>
          </a:ln>
        </p:spPr>
      </p:pic>
      <p:grpSp>
        <p:nvGrpSpPr>
          <p:cNvPr id="9225" name="Group 68"/>
          <p:cNvGrpSpPr>
            <a:grpSpLocks/>
          </p:cNvGrpSpPr>
          <p:nvPr/>
        </p:nvGrpSpPr>
        <p:grpSpPr bwMode="auto">
          <a:xfrm>
            <a:off x="674688" y="4811713"/>
            <a:ext cx="3308350" cy="1628775"/>
            <a:chOff x="0" y="0"/>
            <a:chExt cx="3307804" cy="1627405"/>
          </a:xfrm>
        </p:grpSpPr>
        <p:pic>
          <p:nvPicPr>
            <p:cNvPr id="9234" name="未标题-1.png" descr="C:\Users\Administrator\Desktop\未标题-1.jpg"/>
            <p:cNvPicPr>
              <a:picLocks noChangeAspect="1" noChangeArrowheads="1"/>
            </p:cNvPicPr>
            <p:nvPr/>
          </p:nvPicPr>
          <p:blipFill>
            <a:blip r:embed="rId5"/>
            <a:srcRect/>
            <a:stretch>
              <a:fillRect/>
            </a:stretch>
          </p:blipFill>
          <p:spPr bwMode="auto">
            <a:xfrm>
              <a:off x="0" y="0"/>
              <a:ext cx="1701794" cy="1627406"/>
            </a:xfrm>
            <a:prstGeom prst="rect">
              <a:avLst/>
            </a:prstGeom>
            <a:noFill/>
            <a:ln w="12700">
              <a:noFill/>
              <a:miter lim="400000"/>
              <a:headEnd/>
              <a:tailEnd/>
            </a:ln>
          </p:spPr>
        </p:pic>
        <p:pic>
          <p:nvPicPr>
            <p:cNvPr id="9235" name="image.png"/>
            <p:cNvPicPr>
              <a:picLocks noChangeAspect="1" noChangeArrowheads="1"/>
            </p:cNvPicPr>
            <p:nvPr/>
          </p:nvPicPr>
          <p:blipFill>
            <a:blip r:embed="rId6"/>
            <a:srcRect/>
            <a:stretch>
              <a:fillRect/>
            </a:stretch>
          </p:blipFill>
          <p:spPr bwMode="auto">
            <a:xfrm>
              <a:off x="1784734" y="0"/>
              <a:ext cx="1523071" cy="1627406"/>
            </a:xfrm>
            <a:prstGeom prst="rect">
              <a:avLst/>
            </a:prstGeom>
            <a:noFill/>
            <a:ln w="12700">
              <a:noFill/>
              <a:miter lim="400000"/>
              <a:headEnd/>
              <a:tailEnd/>
            </a:ln>
          </p:spPr>
        </p:pic>
      </p:grpSp>
      <p:sp>
        <p:nvSpPr>
          <p:cNvPr id="9226" name="Shape 69"/>
          <p:cNvSpPr>
            <a:spLocks noChangeArrowheads="1"/>
          </p:cNvSpPr>
          <p:nvPr/>
        </p:nvSpPr>
        <p:spPr bwMode="auto">
          <a:xfrm>
            <a:off x="5008563" y="2163763"/>
            <a:ext cx="3662362" cy="1498600"/>
          </a:xfrm>
          <a:prstGeom prst="rect">
            <a:avLst/>
          </a:prstGeom>
          <a:noFill/>
          <a:ln w="12700">
            <a:noFill/>
            <a:miter lim="400000"/>
            <a:headEnd/>
            <a:tailEnd/>
          </a:ln>
        </p:spPr>
        <p:txBody>
          <a:bodyPr tIns="91439" bIns="91439">
            <a:spAutoFit/>
          </a:bodyPr>
          <a:lstStyle/>
          <a:p>
            <a:pPr algn="just">
              <a:lnSpc>
                <a:spcPct val="120000"/>
              </a:lnSpc>
            </a:pPr>
            <a:r>
              <a:rPr lang="zh-CN" altLang="en-US" sz="2400">
                <a:latin typeface="Helvetica" pitchFamily="34" charset="0"/>
              </a:rPr>
              <a:t>       世界领先的高科技解决方案提供商，典型用户包括：</a:t>
            </a:r>
          </a:p>
        </p:txBody>
      </p:sp>
      <p:pic>
        <p:nvPicPr>
          <p:cNvPr id="9227" name="image.png"/>
          <p:cNvPicPr>
            <a:picLocks noChangeAspect="1" noChangeArrowheads="1"/>
          </p:cNvPicPr>
          <p:nvPr/>
        </p:nvPicPr>
        <p:blipFill>
          <a:blip r:embed="rId7"/>
          <a:srcRect/>
          <a:stretch>
            <a:fillRect/>
          </a:stretch>
        </p:blipFill>
        <p:spPr bwMode="auto">
          <a:xfrm>
            <a:off x="5011738" y="3730625"/>
            <a:ext cx="1393825" cy="449263"/>
          </a:xfrm>
          <a:prstGeom prst="rect">
            <a:avLst/>
          </a:prstGeom>
          <a:noFill/>
          <a:ln w="12700">
            <a:noFill/>
            <a:miter lim="400000"/>
            <a:headEnd/>
            <a:tailEnd/>
          </a:ln>
        </p:spPr>
      </p:pic>
      <p:pic>
        <p:nvPicPr>
          <p:cNvPr id="9228" name="duns.png" descr="c:\users\administrator.sc-201402182122\appdata\roaming\360se6\User Data\temp\duns.png"/>
          <p:cNvPicPr>
            <a:picLocks noChangeAspect="1" noChangeArrowheads="1"/>
          </p:cNvPicPr>
          <p:nvPr/>
        </p:nvPicPr>
        <p:blipFill>
          <a:blip r:embed="rId8"/>
          <a:srcRect r="56522"/>
          <a:stretch>
            <a:fillRect/>
          </a:stretch>
        </p:blipFill>
        <p:spPr bwMode="auto">
          <a:xfrm>
            <a:off x="6543675" y="3730625"/>
            <a:ext cx="598488" cy="449263"/>
          </a:xfrm>
          <a:prstGeom prst="rect">
            <a:avLst/>
          </a:prstGeom>
          <a:noFill/>
          <a:ln w="12700">
            <a:noFill/>
            <a:miter lim="400000"/>
            <a:headEnd/>
            <a:tailEnd/>
          </a:ln>
        </p:spPr>
      </p:pic>
      <p:pic>
        <p:nvPicPr>
          <p:cNvPr id="9229" name="edqm2.png" descr="c:\users\administrator.sc-201402182122\appdata\roaming\360se6\User Data\temp\edqm2.gif"/>
          <p:cNvPicPr>
            <a:picLocks noChangeAspect="1" noChangeArrowheads="1"/>
          </p:cNvPicPr>
          <p:nvPr/>
        </p:nvPicPr>
        <p:blipFill>
          <a:blip r:embed="rId9"/>
          <a:srcRect/>
          <a:stretch>
            <a:fillRect/>
          </a:stretch>
        </p:blipFill>
        <p:spPr bwMode="auto">
          <a:xfrm>
            <a:off x="7281863" y="3730625"/>
            <a:ext cx="1357312" cy="447675"/>
          </a:xfrm>
          <a:prstGeom prst="rect">
            <a:avLst/>
          </a:prstGeom>
          <a:noFill/>
          <a:ln w="12700">
            <a:noFill/>
            <a:miter lim="400000"/>
            <a:headEnd/>
            <a:tailEnd/>
          </a:ln>
        </p:spPr>
      </p:pic>
      <p:pic>
        <p:nvPicPr>
          <p:cNvPr id="9230" name="logo_cbi_full.png" descr="c:\users\administrator.sc-201402182122\appdata\roaming\360se6\User Data\temp\logo_cbi_full.png"/>
          <p:cNvPicPr>
            <a:picLocks noChangeAspect="1" noChangeArrowheads="1"/>
          </p:cNvPicPr>
          <p:nvPr/>
        </p:nvPicPr>
        <p:blipFill>
          <a:blip r:embed="rId10"/>
          <a:srcRect/>
          <a:stretch>
            <a:fillRect/>
          </a:stretch>
        </p:blipFill>
        <p:spPr bwMode="auto">
          <a:xfrm>
            <a:off x="5011738" y="4424363"/>
            <a:ext cx="1720850" cy="452437"/>
          </a:xfrm>
          <a:prstGeom prst="rect">
            <a:avLst/>
          </a:prstGeom>
          <a:noFill/>
          <a:ln w="12700">
            <a:noFill/>
            <a:miter lim="400000"/>
            <a:headEnd/>
            <a:tailEnd/>
          </a:ln>
        </p:spPr>
      </p:pic>
      <p:pic>
        <p:nvPicPr>
          <p:cNvPr id="9231" name="hrdpress.png" descr="c:\users\administrator.sc-201402182122\appdata\roaming\360se6\User Data\temp\hrdpress.png"/>
          <p:cNvPicPr>
            <a:picLocks noChangeAspect="1" noChangeArrowheads="1"/>
          </p:cNvPicPr>
          <p:nvPr/>
        </p:nvPicPr>
        <p:blipFill>
          <a:blip r:embed="rId11"/>
          <a:srcRect/>
          <a:stretch>
            <a:fillRect/>
          </a:stretch>
        </p:blipFill>
        <p:spPr bwMode="auto">
          <a:xfrm>
            <a:off x="5011738" y="5118100"/>
            <a:ext cx="2490787" cy="449263"/>
          </a:xfrm>
          <a:prstGeom prst="rect">
            <a:avLst/>
          </a:prstGeom>
          <a:noFill/>
          <a:ln w="12700">
            <a:noFill/>
            <a:miter lim="400000"/>
            <a:headEnd/>
            <a:tailEnd/>
          </a:ln>
        </p:spPr>
      </p:pic>
      <p:pic>
        <p:nvPicPr>
          <p:cNvPr id="9232" name="globes.png" descr="c:\users\administrator.sc-201402182122\appdata\roaming\360se6\User Data\temp\globes.png"/>
          <p:cNvPicPr>
            <a:picLocks noChangeAspect="1" noChangeArrowheads="1"/>
          </p:cNvPicPr>
          <p:nvPr/>
        </p:nvPicPr>
        <p:blipFill>
          <a:blip r:embed="rId12"/>
          <a:srcRect/>
          <a:stretch>
            <a:fillRect/>
          </a:stretch>
        </p:blipFill>
        <p:spPr bwMode="auto">
          <a:xfrm>
            <a:off x="6840538" y="4424363"/>
            <a:ext cx="1795462" cy="449262"/>
          </a:xfrm>
          <a:prstGeom prst="rect">
            <a:avLst/>
          </a:prstGeom>
          <a:noFill/>
          <a:ln w="12700">
            <a:noFill/>
            <a:miter lim="400000"/>
            <a:headEnd/>
            <a:tailEnd/>
          </a:ln>
        </p:spPr>
      </p:pic>
      <p:pic>
        <p:nvPicPr>
          <p:cNvPr id="9233" name="deu.png" descr="c:\users\administrator.sc-201402182122\appdata\roaming\360se6\User Data\temp\deu.png"/>
          <p:cNvPicPr>
            <a:picLocks noChangeAspect="1" noChangeArrowheads="1"/>
          </p:cNvPicPr>
          <p:nvPr/>
        </p:nvPicPr>
        <p:blipFill>
          <a:blip r:embed="rId13"/>
          <a:srcRect/>
          <a:stretch>
            <a:fillRect/>
          </a:stretch>
        </p:blipFill>
        <p:spPr bwMode="auto">
          <a:xfrm>
            <a:off x="5011738" y="5811838"/>
            <a:ext cx="1731962" cy="449262"/>
          </a:xfrm>
          <a:prstGeom prst="rect">
            <a:avLst/>
          </a:prstGeom>
          <a:noFill/>
          <a:ln w="12700">
            <a:noFill/>
            <a:miter lim="400000"/>
            <a:headEnd/>
            <a:tailEnd/>
          </a:ln>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p:nvPr/>
        </p:nvSpPr>
        <p:spPr>
          <a:xfrm>
            <a:off x="-4763" y="-4763"/>
            <a:ext cx="9153526" cy="6867526"/>
          </a:xfrm>
          <a:prstGeom prst="rect">
            <a:avLst/>
          </a:prstGeom>
          <a:solidFill>
            <a:srgbClr val="18397B"/>
          </a:solidFill>
          <a:ln>
            <a:solidFill/>
            <a:round/>
          </a:ln>
          <a:effectLst>
            <a:outerShdw blurRad="38100" dist="23000" dir="5400000" rotWithShape="0">
              <a:srgbClr val="000000">
                <a:alpha val="35000"/>
              </a:srgbClr>
            </a:outerShdw>
          </a:effectLst>
        </p:spPr>
        <p:txBody>
          <a:bodyPr lIns="35718" tIns="35718" rIns="35718" bIns="35718" anchor="ctr"/>
          <a:lstStyle/>
          <a:p>
            <a:pPr>
              <a:defRPr/>
            </a:pPr>
            <a:endParaRPr lang="zh-CN" altLang="en-US" sz="1800" b="1">
              <a:latin typeface="Times New Roman" pitchFamily="18" charset="0"/>
              <a:cs typeface="Times New Roman" pitchFamily="18" charset="0"/>
              <a:sym typeface="Times New Roman" pitchFamily="18" charset="0"/>
            </a:endParaRPr>
          </a:p>
        </p:txBody>
      </p:sp>
      <p:sp>
        <p:nvSpPr>
          <p:cNvPr id="81" name="Shape 81"/>
          <p:cNvSpPr/>
          <p:nvPr/>
        </p:nvSpPr>
        <p:spPr>
          <a:xfrm flipV="1">
            <a:off x="144463" y="646113"/>
            <a:ext cx="8855075" cy="0"/>
          </a:xfrm>
          <a:prstGeom prst="line">
            <a:avLst/>
          </a:prstGeom>
          <a:ln w="25400">
            <a:solidFill>
              <a:srgbClr val="FFFFFF"/>
            </a:solidFill>
          </a:ln>
          <a:effectLst>
            <a:outerShdw blurRad="38100" dist="20000" dir="5400000" rotWithShape="0">
              <a:srgbClr val="000000">
                <a:alpha val="38000"/>
              </a:srgbClr>
            </a:outerShdw>
          </a:effectLst>
        </p:spPr>
        <p:txBody>
          <a:bodyPr lIns="0" tIns="0" rIns="0" bIns="0"/>
          <a:lstStyle/>
          <a:p>
            <a:pPr defTabSz="457200" fontAlgn="auto">
              <a:spcBef>
                <a:spcPts val="0"/>
              </a:spcBef>
              <a:spcAft>
                <a:spcPts val="0"/>
              </a:spcAft>
              <a:defRPr sz="1200">
                <a:solidFill>
                  <a:srgbClr val="000000"/>
                </a:solidFill>
              </a:defRPr>
            </a:pPr>
            <a:endParaRPr sz="1200" kern="0">
              <a:solidFill>
                <a:srgbClr val="000000"/>
              </a:solidFill>
              <a:latin typeface="+mn-lt"/>
              <a:ea typeface="+mn-ea"/>
              <a:sym typeface="Helvetica"/>
            </a:endParaRPr>
          </a:p>
        </p:txBody>
      </p:sp>
      <p:pic>
        <p:nvPicPr>
          <p:cNvPr id="10243" name="pasted-image.tif"/>
          <p:cNvPicPr>
            <a:picLocks noChangeAspect="1" noChangeArrowheads="1"/>
          </p:cNvPicPr>
          <p:nvPr/>
        </p:nvPicPr>
        <p:blipFill>
          <a:blip r:embed="rId2" cstate="print"/>
          <a:srcRect/>
          <a:stretch>
            <a:fillRect/>
          </a:stretch>
        </p:blipFill>
        <p:spPr bwMode="auto">
          <a:xfrm>
            <a:off x="8175625" y="26988"/>
            <a:ext cx="752475" cy="560387"/>
          </a:xfrm>
          <a:prstGeom prst="rect">
            <a:avLst/>
          </a:prstGeom>
          <a:noFill/>
          <a:ln w="12700">
            <a:noFill/>
            <a:miter lim="400000"/>
            <a:headEnd/>
            <a:tailEnd/>
          </a:ln>
        </p:spPr>
      </p:pic>
      <p:sp>
        <p:nvSpPr>
          <p:cNvPr id="10244" name="Shape 83"/>
          <p:cNvSpPr>
            <a:spLocks noChangeArrowheads="1"/>
          </p:cNvSpPr>
          <p:nvPr/>
        </p:nvSpPr>
        <p:spPr bwMode="auto">
          <a:xfrm>
            <a:off x="112713" y="196850"/>
            <a:ext cx="2238375" cy="449263"/>
          </a:xfrm>
          <a:prstGeom prst="rect">
            <a:avLst/>
          </a:prstGeom>
          <a:noFill/>
          <a:ln w="12700">
            <a:noFill/>
            <a:miter lim="400000"/>
            <a:headEnd/>
            <a:tailEnd/>
          </a:ln>
        </p:spPr>
        <p:txBody>
          <a:bodyPr wrap="none" lIns="45719" rIns="45719">
            <a:spAutoFit/>
          </a:bodyPr>
          <a:lstStyle/>
          <a:p>
            <a:r>
              <a:rPr lang="zh-CN" altLang="en-US">
                <a:latin typeface="Helvetica" pitchFamily="34" charset="0"/>
              </a:rPr>
              <a:t>我们做什么？</a:t>
            </a:r>
          </a:p>
        </p:txBody>
      </p:sp>
      <p:sp>
        <p:nvSpPr>
          <p:cNvPr id="10245" name="Shape 114"/>
          <p:cNvSpPr>
            <a:spLocks noChangeArrowheads="1"/>
          </p:cNvSpPr>
          <p:nvPr/>
        </p:nvSpPr>
        <p:spPr bwMode="auto">
          <a:xfrm>
            <a:off x="395288" y="4365625"/>
            <a:ext cx="8208962" cy="2016125"/>
          </a:xfrm>
          <a:prstGeom prst="rect">
            <a:avLst/>
          </a:prstGeom>
          <a:noFill/>
          <a:ln w="12700">
            <a:noFill/>
            <a:miter lim="400000"/>
            <a:headEnd/>
            <a:tailEnd/>
          </a:ln>
        </p:spPr>
        <p:txBody>
          <a:bodyPr lIns="45719" rIns="45719">
            <a:spAutoFit/>
          </a:bodyPr>
          <a:lstStyle/>
          <a:p>
            <a:pPr algn="just">
              <a:lnSpc>
                <a:spcPct val="150000"/>
              </a:lnSpc>
            </a:pPr>
            <a:r>
              <a:rPr lang="zh-CN" altLang="en-US" sz="2100">
                <a:latin typeface="Helvetica" pitchFamily="34" charset="0"/>
              </a:rPr>
              <a:t>     我们做知识库产品</a:t>
            </a:r>
            <a:r>
              <a:rPr lang="en-US" altLang="zh-CN" sz="2100">
                <a:latin typeface="Helvetica" pitchFamily="34" charset="0"/>
              </a:rPr>
              <a:t>──CIDP</a:t>
            </a:r>
            <a:r>
              <a:rPr lang="zh-CN" altLang="en-US" sz="2100">
                <a:latin typeface="Helvetica" pitchFamily="34" charset="0"/>
              </a:rPr>
              <a:t>装备制造业数字资源平台，包括知识单元库、工程教学资源库、三维模型库、多媒体资源库、设计计算程序和电子图书库，适合于各大学院校、教育科研机构、制造业企事业单位和工程师用户。</a:t>
            </a:r>
          </a:p>
        </p:txBody>
      </p:sp>
      <p:grpSp>
        <p:nvGrpSpPr>
          <p:cNvPr id="10246" name="Group 62"/>
          <p:cNvGrpSpPr>
            <a:grpSpLocks/>
          </p:cNvGrpSpPr>
          <p:nvPr/>
        </p:nvGrpSpPr>
        <p:grpSpPr bwMode="auto">
          <a:xfrm>
            <a:off x="657225" y="1216025"/>
            <a:ext cx="8018463" cy="2933700"/>
            <a:chOff x="414" y="630"/>
            <a:chExt cx="5051" cy="1848"/>
          </a:xfrm>
        </p:grpSpPr>
        <p:grpSp>
          <p:nvGrpSpPr>
            <p:cNvPr id="10247" name="Group 112"/>
            <p:cNvGrpSpPr>
              <a:grpSpLocks/>
            </p:cNvGrpSpPr>
            <p:nvPr/>
          </p:nvGrpSpPr>
          <p:grpSpPr bwMode="auto">
            <a:xfrm>
              <a:off x="2160" y="630"/>
              <a:ext cx="1275" cy="850"/>
              <a:chOff x="0" y="0"/>
              <a:chExt cx="2023799" cy="1348862"/>
            </a:xfrm>
          </p:grpSpPr>
          <p:sp>
            <p:nvSpPr>
              <p:cNvPr id="110" name="Shape 110"/>
              <p:cNvSpPr/>
              <p:nvPr/>
            </p:nvSpPr>
            <p:spPr>
              <a:xfrm>
                <a:off x="0" y="0"/>
                <a:ext cx="1820626" cy="1156848"/>
              </a:xfrm>
              <a:prstGeom prst="roundRect">
                <a:avLst>
                  <a:gd name="adj" fmla="val 10000"/>
                </a:avLst>
              </a:prstGeom>
              <a:gradFill flip="none" rotWithShape="1">
                <a:gsLst>
                  <a:gs pos="0">
                    <a:srgbClr val="D5E0F2"/>
                  </a:gs>
                  <a:gs pos="80000">
                    <a:srgbClr val="D5E0F2"/>
                  </a:gs>
                  <a:gs pos="100000">
                    <a:srgbClr val="D5E0F2"/>
                  </a:gs>
                </a:gsLst>
                <a:lin ang="16200000" scaled="0"/>
              </a:gradFill>
              <a:ln w="12700" cap="flat">
                <a:noFill/>
                <a:round/>
              </a:ln>
              <a:effectLst>
                <a:outerShdw blurRad="25400" dist="12700" dir="5400000" rotWithShape="0">
                  <a:srgbClr val="000000">
                    <a:alpha val="35000"/>
                  </a:srgbClr>
                </a:outerShdw>
              </a:effectLst>
            </p:spPr>
            <p:txBody>
              <a:bodyPr lIns="0" tIns="0" rIns="0" bIns="0"/>
              <a:lstStyle/>
              <a:p>
                <a:pPr defTabSz="454025">
                  <a:defRPr/>
                </a:pPr>
                <a:endParaRPr lang="zh-CN" altLang="en-US" sz="1100">
                  <a:solidFill>
                    <a:srgbClr val="000000"/>
                  </a:solidFill>
                  <a:latin typeface="Helvetica" pitchFamily="34" charset="0"/>
                </a:endParaRPr>
              </a:p>
            </p:txBody>
          </p:sp>
          <p:sp>
            <p:nvSpPr>
              <p:cNvPr id="111" name="Shape 111"/>
              <p:cNvSpPr/>
              <p:nvPr/>
            </p:nvSpPr>
            <p:spPr>
              <a:xfrm>
                <a:off x="203173" y="192015"/>
                <a:ext cx="1820626" cy="1156847"/>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614" y="0"/>
                      <a:pt x="1372" y="0"/>
                    </a:cubicBezTo>
                    <a:lnTo>
                      <a:pt x="20228" y="0"/>
                    </a:lnTo>
                    <a:cubicBezTo>
                      <a:pt x="20986" y="0"/>
                      <a:pt x="21600" y="967"/>
                      <a:pt x="21600" y="2160"/>
                    </a:cubicBezTo>
                    <a:lnTo>
                      <a:pt x="21600" y="19440"/>
                    </a:lnTo>
                    <a:cubicBezTo>
                      <a:pt x="21600" y="20633"/>
                      <a:pt x="20986" y="21600"/>
                      <a:pt x="20228" y="21600"/>
                    </a:cubicBezTo>
                    <a:lnTo>
                      <a:pt x="1372" y="21600"/>
                    </a:lnTo>
                    <a:cubicBezTo>
                      <a:pt x="614" y="21600"/>
                      <a:pt x="0" y="20633"/>
                      <a:pt x="0" y="19440"/>
                    </a:cubicBezTo>
                    <a:lnTo>
                      <a:pt x="0" y="2160"/>
                    </a:lnTo>
                    <a:close/>
                  </a:path>
                </a:pathLst>
              </a:custGeom>
              <a:gradFill flip="none" rotWithShape="1">
                <a:gsLst>
                  <a:gs pos="0">
                    <a:srgbClr val="0433FF">
                      <a:alpha val="90000"/>
                    </a:srgbClr>
                  </a:gs>
                  <a:gs pos="100000">
                    <a:srgbClr val="D5E0F2"/>
                  </a:gs>
                </a:gsLst>
                <a:lin ang="5400000" scaled="0"/>
              </a:gradFill>
              <a:ln w="3175" cap="flat">
                <a:solidFill>
                  <a:srgbClr val="D5E0F2"/>
                </a:solidFill>
                <a:prstDash val="solid"/>
                <a:round/>
              </a:ln>
              <a:effectLst>
                <a:outerShdw blurRad="25400" dist="12700" dir="5400000" rotWithShape="0">
                  <a:srgbClr val="000000">
                    <a:alpha val="35000"/>
                  </a:srgbClr>
                </a:outerShdw>
              </a:effectLst>
              <a:extLst>
                <a:ext uri="{C572A759-6A51-4108-AA02-DFA0A04FC94B}"/>
              </a:extLst>
            </p:spPr>
            <p:txBody>
              <a:bodyPr lIns="26789" tIns="26789" rIns="26789" bIns="26789" anchor="ctr"/>
              <a:lstStyle/>
              <a:p>
                <a:pPr algn="ctr" defTabSz="534988">
                  <a:lnSpc>
                    <a:spcPct val="150000"/>
                  </a:lnSpc>
                  <a:spcBef>
                    <a:spcPts val="700"/>
                  </a:spcBef>
                  <a:buClr>
                    <a:srgbClr val="000000"/>
                  </a:buClr>
                  <a:defRPr/>
                </a:pPr>
                <a:r>
                  <a:rPr lang="en-US" altLang="zh-CN" sz="1700">
                    <a:latin typeface="Helvetica" pitchFamily="34" charset="0"/>
                  </a:rPr>
                  <a:t>CIDP</a:t>
                </a:r>
                <a:r>
                  <a:rPr lang="zh-CN" altLang="en-US" sz="1700">
                    <a:latin typeface="Helvetica" pitchFamily="34" charset="0"/>
                  </a:rPr>
                  <a:t>装备制造业数字资源平台</a:t>
                </a:r>
              </a:p>
            </p:txBody>
          </p:sp>
        </p:grpSp>
        <p:grpSp>
          <p:nvGrpSpPr>
            <p:cNvPr id="10248" name="Group 50"/>
            <p:cNvGrpSpPr>
              <a:grpSpLocks/>
            </p:cNvGrpSpPr>
            <p:nvPr/>
          </p:nvGrpSpPr>
          <p:grpSpPr bwMode="auto">
            <a:xfrm>
              <a:off x="414" y="1655"/>
              <a:ext cx="5051" cy="823"/>
              <a:chOff x="777" y="1609"/>
              <a:chExt cx="5051" cy="823"/>
            </a:xfrm>
          </p:grpSpPr>
          <p:grpSp>
            <p:nvGrpSpPr>
              <p:cNvPr id="10260" name="Group 49"/>
              <p:cNvGrpSpPr>
                <a:grpSpLocks/>
              </p:cNvGrpSpPr>
              <p:nvPr/>
            </p:nvGrpSpPr>
            <p:grpSpPr bwMode="auto">
              <a:xfrm>
                <a:off x="777" y="1609"/>
                <a:ext cx="5051" cy="551"/>
                <a:chOff x="777" y="1609"/>
                <a:chExt cx="5051" cy="551"/>
              </a:xfrm>
            </p:grpSpPr>
            <p:grpSp>
              <p:nvGrpSpPr>
                <p:cNvPr id="10267" name="Group 42"/>
                <p:cNvGrpSpPr>
                  <a:grpSpLocks/>
                </p:cNvGrpSpPr>
                <p:nvPr/>
              </p:nvGrpSpPr>
              <p:grpSpPr bwMode="auto">
                <a:xfrm>
                  <a:off x="777" y="1609"/>
                  <a:ext cx="777" cy="519"/>
                  <a:chOff x="777" y="1609"/>
                  <a:chExt cx="777" cy="519"/>
                </a:xfrm>
              </p:grpSpPr>
              <p:sp>
                <p:nvSpPr>
                  <p:cNvPr id="93" name="Shape 93"/>
                  <p:cNvSpPr/>
                  <p:nvPr/>
                </p:nvSpPr>
                <p:spPr>
                  <a:xfrm>
                    <a:off x="777" y="1609"/>
                    <a:ext cx="700" cy="445"/>
                  </a:xfrm>
                  <a:prstGeom prst="roundRect">
                    <a:avLst>
                      <a:gd name="adj" fmla="val 10000"/>
                    </a:avLst>
                  </a:prstGeom>
                  <a:gradFill flip="none" rotWithShape="1">
                    <a:gsLst>
                      <a:gs pos="0">
                        <a:srgbClr val="D5E0F2"/>
                      </a:gs>
                      <a:gs pos="80000">
                        <a:srgbClr val="D5E0F2"/>
                      </a:gs>
                      <a:gs pos="100000">
                        <a:srgbClr val="D5E0F2"/>
                      </a:gs>
                    </a:gsLst>
                    <a:lin ang="16200000" scaled="0"/>
                  </a:gradFill>
                  <a:ln w="12700" cap="flat">
                    <a:noFill/>
                    <a:round/>
                  </a:ln>
                  <a:effectLst>
                    <a:outerShdw blurRad="25400" dist="12700" dir="5400000" rotWithShape="0">
                      <a:srgbClr val="000000">
                        <a:alpha val="35000"/>
                      </a:srgbClr>
                    </a:outerShdw>
                  </a:effectLst>
                </p:spPr>
                <p:txBody>
                  <a:bodyPr lIns="0" tIns="0" rIns="0" bIns="0"/>
                  <a:lstStyle/>
                  <a:p>
                    <a:pPr defTabSz="454025">
                      <a:defRPr/>
                    </a:pPr>
                    <a:endParaRPr lang="zh-CN" altLang="en-US" sz="1100">
                      <a:solidFill>
                        <a:srgbClr val="000000"/>
                      </a:solidFill>
                      <a:latin typeface="Helvetica" pitchFamily="34" charset="0"/>
                    </a:endParaRPr>
                  </a:p>
                </p:txBody>
              </p:sp>
              <p:sp>
                <p:nvSpPr>
                  <p:cNvPr id="94" name="Shape 94"/>
                  <p:cNvSpPr/>
                  <p:nvPr/>
                </p:nvSpPr>
                <p:spPr>
                  <a:xfrm>
                    <a:off x="855" y="1683"/>
                    <a:ext cx="699" cy="445"/>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614" y="0"/>
                          <a:pt x="1372" y="0"/>
                        </a:cubicBezTo>
                        <a:lnTo>
                          <a:pt x="20228" y="0"/>
                        </a:lnTo>
                        <a:cubicBezTo>
                          <a:pt x="20986" y="0"/>
                          <a:pt x="21600" y="967"/>
                          <a:pt x="21600" y="2160"/>
                        </a:cubicBezTo>
                        <a:lnTo>
                          <a:pt x="21600" y="19440"/>
                        </a:lnTo>
                        <a:cubicBezTo>
                          <a:pt x="21600" y="20633"/>
                          <a:pt x="20986" y="21600"/>
                          <a:pt x="20228" y="21600"/>
                        </a:cubicBezTo>
                        <a:lnTo>
                          <a:pt x="1372" y="21600"/>
                        </a:lnTo>
                        <a:cubicBezTo>
                          <a:pt x="614" y="21600"/>
                          <a:pt x="0" y="20633"/>
                          <a:pt x="0" y="19440"/>
                        </a:cubicBezTo>
                        <a:lnTo>
                          <a:pt x="0" y="2160"/>
                        </a:lnTo>
                        <a:close/>
                      </a:path>
                    </a:pathLst>
                  </a:custGeom>
                  <a:gradFill flip="none" rotWithShape="1">
                    <a:gsLst>
                      <a:gs pos="0">
                        <a:srgbClr val="00B4FF">
                          <a:alpha val="90000"/>
                        </a:srgbClr>
                      </a:gs>
                      <a:gs pos="100000">
                        <a:srgbClr val="D5E0F2"/>
                      </a:gs>
                    </a:gsLst>
                    <a:lin ang="5400000" scaled="0"/>
                  </a:gradFill>
                  <a:ln w="3175" cap="flat">
                    <a:solidFill>
                      <a:srgbClr val="D5E0F2"/>
                    </a:solidFill>
                    <a:prstDash val="solid"/>
                    <a:round/>
                  </a:ln>
                  <a:effectLst>
                    <a:outerShdw blurRad="25400" dist="12700" dir="5400000" rotWithShape="0">
                      <a:srgbClr val="000000">
                        <a:alpha val="35000"/>
                      </a:srgbClr>
                    </a:outerShdw>
                  </a:effectLst>
                  <a:extLst>
                    <a:ext uri="{C572A759-6A51-4108-AA02-DFA0A04FC94B}"/>
                  </a:extLst>
                </p:spPr>
                <p:txBody>
                  <a:bodyPr lIns="26789" tIns="26789" rIns="26789" bIns="26789" anchor="ctr"/>
                  <a:lstStyle/>
                  <a:p>
                    <a:pPr algn="ctr" defTabSz="534988">
                      <a:lnSpc>
                        <a:spcPct val="90000"/>
                      </a:lnSpc>
                      <a:spcBef>
                        <a:spcPts val="700"/>
                      </a:spcBef>
                      <a:buClr>
                        <a:srgbClr val="000000"/>
                      </a:buClr>
                      <a:defRPr/>
                    </a:pPr>
                    <a:r>
                      <a:rPr lang="zh-CN" altLang="en-US" sz="1200">
                        <a:solidFill>
                          <a:srgbClr val="000000"/>
                        </a:solidFill>
                        <a:latin typeface="Helvetica" pitchFamily="34" charset="0"/>
                      </a:rPr>
                      <a:t>知识单元库</a:t>
                    </a:r>
                  </a:p>
                </p:txBody>
              </p:sp>
            </p:grpSp>
            <p:grpSp>
              <p:nvGrpSpPr>
                <p:cNvPr id="10268" name="Group 43"/>
                <p:cNvGrpSpPr>
                  <a:grpSpLocks/>
                </p:cNvGrpSpPr>
                <p:nvPr/>
              </p:nvGrpSpPr>
              <p:grpSpPr bwMode="auto">
                <a:xfrm>
                  <a:off x="1632" y="1609"/>
                  <a:ext cx="778" cy="519"/>
                  <a:chOff x="1632" y="1609"/>
                  <a:chExt cx="778" cy="519"/>
                </a:xfrm>
              </p:grpSpPr>
              <p:sp>
                <p:nvSpPr>
                  <p:cNvPr id="95" name="Shape 95"/>
                  <p:cNvSpPr/>
                  <p:nvPr/>
                </p:nvSpPr>
                <p:spPr>
                  <a:xfrm>
                    <a:off x="1632" y="1609"/>
                    <a:ext cx="700" cy="445"/>
                  </a:xfrm>
                  <a:prstGeom prst="roundRect">
                    <a:avLst>
                      <a:gd name="adj" fmla="val 10000"/>
                    </a:avLst>
                  </a:prstGeom>
                  <a:gradFill flip="none" rotWithShape="1">
                    <a:gsLst>
                      <a:gs pos="0">
                        <a:srgbClr val="D5E0F2"/>
                      </a:gs>
                      <a:gs pos="80000">
                        <a:srgbClr val="D5E0F2"/>
                      </a:gs>
                      <a:gs pos="100000">
                        <a:srgbClr val="D5E0F2"/>
                      </a:gs>
                    </a:gsLst>
                    <a:lin ang="16200000" scaled="0"/>
                  </a:gradFill>
                  <a:ln w="12700" cap="flat">
                    <a:noFill/>
                    <a:round/>
                  </a:ln>
                  <a:effectLst>
                    <a:outerShdw blurRad="25400" dist="12700" dir="5400000" rotWithShape="0">
                      <a:srgbClr val="000000">
                        <a:alpha val="35000"/>
                      </a:srgbClr>
                    </a:outerShdw>
                  </a:effectLst>
                </p:spPr>
                <p:txBody>
                  <a:bodyPr lIns="0" tIns="0" rIns="0" bIns="0"/>
                  <a:lstStyle/>
                  <a:p>
                    <a:pPr defTabSz="454025">
                      <a:defRPr/>
                    </a:pPr>
                    <a:endParaRPr lang="zh-CN" altLang="en-US" sz="1100">
                      <a:solidFill>
                        <a:srgbClr val="000000"/>
                      </a:solidFill>
                      <a:latin typeface="Helvetica" pitchFamily="34" charset="0"/>
                    </a:endParaRPr>
                  </a:p>
                </p:txBody>
              </p:sp>
              <p:sp>
                <p:nvSpPr>
                  <p:cNvPr id="96" name="Shape 96"/>
                  <p:cNvSpPr/>
                  <p:nvPr/>
                </p:nvSpPr>
                <p:spPr>
                  <a:xfrm>
                    <a:off x="1710" y="1683"/>
                    <a:ext cx="700" cy="445"/>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614" y="0"/>
                          <a:pt x="1372" y="0"/>
                        </a:cubicBezTo>
                        <a:lnTo>
                          <a:pt x="20228" y="0"/>
                        </a:lnTo>
                        <a:cubicBezTo>
                          <a:pt x="20986" y="0"/>
                          <a:pt x="21600" y="967"/>
                          <a:pt x="21600" y="2160"/>
                        </a:cubicBezTo>
                        <a:lnTo>
                          <a:pt x="21600" y="19440"/>
                        </a:lnTo>
                        <a:cubicBezTo>
                          <a:pt x="21600" y="20633"/>
                          <a:pt x="20986" y="21600"/>
                          <a:pt x="20228" y="21600"/>
                        </a:cubicBezTo>
                        <a:lnTo>
                          <a:pt x="1372" y="21600"/>
                        </a:lnTo>
                        <a:cubicBezTo>
                          <a:pt x="614" y="21600"/>
                          <a:pt x="0" y="20633"/>
                          <a:pt x="0" y="19440"/>
                        </a:cubicBezTo>
                        <a:lnTo>
                          <a:pt x="0" y="2160"/>
                        </a:lnTo>
                        <a:close/>
                      </a:path>
                    </a:pathLst>
                  </a:custGeom>
                  <a:gradFill flip="none" rotWithShape="1">
                    <a:gsLst>
                      <a:gs pos="0">
                        <a:srgbClr val="00B4FF">
                          <a:alpha val="90000"/>
                        </a:srgbClr>
                      </a:gs>
                      <a:gs pos="100000">
                        <a:srgbClr val="D5E0F2"/>
                      </a:gs>
                    </a:gsLst>
                    <a:lin ang="5400000" scaled="0"/>
                  </a:gradFill>
                  <a:ln w="12700" cap="flat">
                    <a:noFill/>
                    <a:miter lim="400000"/>
                  </a:ln>
                  <a:effectLst>
                    <a:outerShdw blurRad="25400" dist="12700" dir="5400000" rotWithShape="0">
                      <a:srgbClr val="000000">
                        <a:alpha val="35000"/>
                      </a:srgbClr>
                    </a:outerShdw>
                  </a:effectLst>
                  <a:extLst>
                    <a:ext uri="{C572A759-6A51-4108-AA02-DFA0A04FC94B}"/>
                  </a:extLst>
                </p:spPr>
                <p:txBody>
                  <a:bodyPr lIns="26789" tIns="26789" rIns="26789" bIns="26789" anchor="ctr"/>
                  <a:lstStyle/>
                  <a:p>
                    <a:pPr algn="ctr" defTabSz="534988">
                      <a:lnSpc>
                        <a:spcPct val="90000"/>
                      </a:lnSpc>
                      <a:spcBef>
                        <a:spcPts val="700"/>
                      </a:spcBef>
                      <a:buClr>
                        <a:srgbClr val="000000"/>
                      </a:buClr>
                      <a:defRPr/>
                    </a:pPr>
                    <a:r>
                      <a:rPr lang="zh-CN" altLang="en-US" sz="1200">
                        <a:solidFill>
                          <a:srgbClr val="000000"/>
                        </a:solidFill>
                        <a:latin typeface="Helvetica" pitchFamily="34" charset="0"/>
                      </a:rPr>
                      <a:t>工程教学资源</a:t>
                    </a:r>
                  </a:p>
                </p:txBody>
              </p:sp>
            </p:grpSp>
            <p:grpSp>
              <p:nvGrpSpPr>
                <p:cNvPr id="10269" name="Group 44"/>
                <p:cNvGrpSpPr>
                  <a:grpSpLocks/>
                </p:cNvGrpSpPr>
                <p:nvPr/>
              </p:nvGrpSpPr>
              <p:grpSpPr bwMode="auto">
                <a:xfrm>
                  <a:off x="2487" y="1609"/>
                  <a:ext cx="778" cy="519"/>
                  <a:chOff x="2487" y="1609"/>
                  <a:chExt cx="778" cy="519"/>
                </a:xfrm>
              </p:grpSpPr>
              <p:sp>
                <p:nvSpPr>
                  <p:cNvPr id="97" name="Shape 97"/>
                  <p:cNvSpPr/>
                  <p:nvPr/>
                </p:nvSpPr>
                <p:spPr>
                  <a:xfrm>
                    <a:off x="2487" y="1609"/>
                    <a:ext cx="700" cy="445"/>
                  </a:xfrm>
                  <a:prstGeom prst="roundRect">
                    <a:avLst>
                      <a:gd name="adj" fmla="val 10000"/>
                    </a:avLst>
                  </a:prstGeom>
                  <a:gradFill flip="none" rotWithShape="1">
                    <a:gsLst>
                      <a:gs pos="0">
                        <a:srgbClr val="D5E0F2"/>
                      </a:gs>
                      <a:gs pos="80000">
                        <a:srgbClr val="D5E0F2"/>
                      </a:gs>
                      <a:gs pos="100000">
                        <a:srgbClr val="D5E0F2"/>
                      </a:gs>
                    </a:gsLst>
                    <a:lin ang="16200000" scaled="0"/>
                  </a:gradFill>
                  <a:ln w="12700" cap="flat">
                    <a:noFill/>
                    <a:round/>
                  </a:ln>
                  <a:effectLst>
                    <a:outerShdw blurRad="25400" dist="12700" dir="5400000" rotWithShape="0">
                      <a:srgbClr val="000000">
                        <a:alpha val="35000"/>
                      </a:srgbClr>
                    </a:outerShdw>
                  </a:effectLst>
                </p:spPr>
                <p:txBody>
                  <a:bodyPr lIns="0" tIns="0" rIns="0" bIns="0"/>
                  <a:lstStyle/>
                  <a:p>
                    <a:pPr defTabSz="454025">
                      <a:defRPr/>
                    </a:pPr>
                    <a:endParaRPr lang="zh-CN" altLang="en-US" sz="1100">
                      <a:solidFill>
                        <a:srgbClr val="000000"/>
                      </a:solidFill>
                      <a:latin typeface="Helvetica" pitchFamily="34" charset="0"/>
                    </a:endParaRPr>
                  </a:p>
                </p:txBody>
              </p:sp>
              <p:grpSp>
                <p:nvGrpSpPr>
                  <p:cNvPr id="10282" name="Group 100"/>
                  <p:cNvGrpSpPr>
                    <a:grpSpLocks/>
                  </p:cNvGrpSpPr>
                  <p:nvPr/>
                </p:nvGrpSpPr>
                <p:grpSpPr bwMode="auto">
                  <a:xfrm>
                    <a:off x="2565" y="1683"/>
                    <a:ext cx="700" cy="445"/>
                    <a:chOff x="-59" y="-476"/>
                    <a:chExt cx="1111089" cy="706324"/>
                  </a:xfrm>
                </p:grpSpPr>
                <p:sp>
                  <p:nvSpPr>
                    <p:cNvPr id="98" name="Shape 98"/>
                    <p:cNvSpPr/>
                    <p:nvPr/>
                  </p:nvSpPr>
                  <p:spPr>
                    <a:xfrm>
                      <a:off x="-59" y="-476"/>
                      <a:ext cx="1111089" cy="706323"/>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614" y="0"/>
                            <a:pt x="1372" y="0"/>
                          </a:cubicBezTo>
                          <a:lnTo>
                            <a:pt x="20228" y="0"/>
                          </a:lnTo>
                          <a:cubicBezTo>
                            <a:pt x="20986" y="0"/>
                            <a:pt x="21600" y="967"/>
                            <a:pt x="21600" y="2160"/>
                          </a:cubicBezTo>
                          <a:lnTo>
                            <a:pt x="21600" y="19440"/>
                          </a:lnTo>
                          <a:cubicBezTo>
                            <a:pt x="21600" y="20633"/>
                            <a:pt x="20986" y="21600"/>
                            <a:pt x="20228" y="21600"/>
                          </a:cubicBezTo>
                          <a:lnTo>
                            <a:pt x="1372" y="21600"/>
                          </a:lnTo>
                          <a:cubicBezTo>
                            <a:pt x="614" y="21600"/>
                            <a:pt x="0" y="20633"/>
                            <a:pt x="0" y="19440"/>
                          </a:cubicBezTo>
                          <a:lnTo>
                            <a:pt x="0" y="2160"/>
                          </a:lnTo>
                          <a:close/>
                        </a:path>
                      </a:pathLst>
                    </a:custGeom>
                    <a:gradFill flip="none" rotWithShape="1">
                      <a:gsLst>
                        <a:gs pos="0">
                          <a:srgbClr val="00B4FF">
                            <a:alpha val="90000"/>
                          </a:srgbClr>
                        </a:gs>
                        <a:gs pos="100000">
                          <a:srgbClr val="D5E0F2"/>
                        </a:gs>
                      </a:gsLst>
                      <a:lin ang="5400000" scaled="0"/>
                    </a:gradFill>
                    <a:ln w="3175" cap="flat">
                      <a:solidFill>
                        <a:srgbClr val="D5E0F2"/>
                      </a:solidFill>
                      <a:prstDash val="solid"/>
                      <a:round/>
                    </a:ln>
                    <a:effectLst>
                      <a:outerShdw blurRad="25400" dist="12700" dir="5400000" rotWithShape="0">
                        <a:srgbClr val="000000">
                          <a:alpha val="35000"/>
                        </a:srgbClr>
                      </a:outerShdw>
                    </a:effectLst>
                  </p:spPr>
                  <p:txBody>
                    <a:bodyPr lIns="26789" tIns="26789" rIns="26789" bIns="26789" anchor="ctr"/>
                    <a:lstStyle/>
                    <a:p>
                      <a:pPr algn="ctr" defTabSz="580429" fontAlgn="auto">
                        <a:lnSpc>
                          <a:spcPct val="90000"/>
                        </a:lnSpc>
                        <a:spcBef>
                          <a:spcPts val="0"/>
                        </a:spcBef>
                        <a:spcAft>
                          <a:spcPts val="0"/>
                        </a:spcAft>
                        <a:buClr>
                          <a:srgbClr val="000000"/>
                        </a:buClr>
                        <a:defRPr sz="1800">
                          <a:effectLst>
                            <a:outerShdw blurRad="38100" dist="12700" dir="5400000" rotWithShape="0">
                              <a:srgbClr val="000000">
                                <a:alpha val="50000"/>
                              </a:srgbClr>
                            </a:outerShdw>
                          </a:effectLst>
                          <a:latin typeface="Arial"/>
                          <a:ea typeface="Arial"/>
                          <a:cs typeface="Arial"/>
                          <a:sym typeface="Arial"/>
                        </a:defRPr>
                      </a:pPr>
                      <a:endParaRPr sz="1800" kern="0">
                        <a:effectLst>
                          <a:outerShdw blurRad="38100" dist="12700" dir="5400000" rotWithShape="0">
                            <a:srgbClr val="000000">
                              <a:alpha val="50000"/>
                            </a:srgbClr>
                          </a:outerShdw>
                        </a:effectLst>
                        <a:latin typeface="Arial"/>
                        <a:ea typeface="Arial"/>
                        <a:cs typeface="Arial"/>
                        <a:sym typeface="Arial"/>
                      </a:endParaRPr>
                    </a:p>
                  </p:txBody>
                </p:sp>
                <p:sp>
                  <p:nvSpPr>
                    <p:cNvPr id="10284" name="Shape 99"/>
                    <p:cNvSpPr>
                      <a:spLocks noChangeArrowheads="1"/>
                    </p:cNvSpPr>
                    <p:nvPr/>
                  </p:nvSpPr>
                  <p:spPr bwMode="auto">
                    <a:xfrm>
                      <a:off x="3173" y="226617"/>
                      <a:ext cx="1107387" cy="253557"/>
                    </a:xfrm>
                    <a:prstGeom prst="rect">
                      <a:avLst/>
                    </a:prstGeom>
                    <a:noFill/>
                    <a:ln w="12700">
                      <a:noFill/>
                      <a:miter lim="400000"/>
                      <a:headEnd/>
                      <a:tailEnd/>
                    </a:ln>
                  </p:spPr>
                  <p:txBody>
                    <a:bodyPr lIns="44648" tIns="44648" rIns="44648" bIns="44648" anchor="ctr">
                      <a:spAutoFit/>
                    </a:bodyPr>
                    <a:lstStyle/>
                    <a:p>
                      <a:pPr algn="ctr" defTabSz="534988">
                        <a:lnSpc>
                          <a:spcPct val="90000"/>
                        </a:lnSpc>
                        <a:spcBef>
                          <a:spcPts val="700"/>
                        </a:spcBef>
                        <a:buClr>
                          <a:srgbClr val="000000"/>
                        </a:buClr>
                      </a:pPr>
                      <a:r>
                        <a:rPr lang="zh-CN" altLang="en-US" sz="1200">
                          <a:solidFill>
                            <a:srgbClr val="000000"/>
                          </a:solidFill>
                          <a:latin typeface="Helvetica" pitchFamily="34" charset="0"/>
                        </a:rPr>
                        <a:t>三维模型库</a:t>
                      </a:r>
                    </a:p>
                  </p:txBody>
                </p:sp>
              </p:grpSp>
            </p:grpSp>
            <p:grpSp>
              <p:nvGrpSpPr>
                <p:cNvPr id="10270" name="Group 46"/>
                <p:cNvGrpSpPr>
                  <a:grpSpLocks/>
                </p:cNvGrpSpPr>
                <p:nvPr/>
              </p:nvGrpSpPr>
              <p:grpSpPr bwMode="auto">
                <a:xfrm>
                  <a:off x="4198" y="1609"/>
                  <a:ext cx="785" cy="527"/>
                  <a:chOff x="4198" y="1609"/>
                  <a:chExt cx="785" cy="527"/>
                </a:xfrm>
              </p:grpSpPr>
              <p:sp>
                <p:nvSpPr>
                  <p:cNvPr id="2" name="Shape 84"/>
                  <p:cNvSpPr/>
                  <p:nvPr/>
                </p:nvSpPr>
                <p:spPr>
                  <a:xfrm>
                    <a:off x="4198" y="1609"/>
                    <a:ext cx="699" cy="445"/>
                  </a:xfrm>
                  <a:prstGeom prst="roundRect">
                    <a:avLst>
                      <a:gd name="adj" fmla="val 10000"/>
                    </a:avLst>
                  </a:prstGeom>
                  <a:gradFill flip="none" rotWithShape="1">
                    <a:gsLst>
                      <a:gs pos="0">
                        <a:srgbClr val="D5E0F2"/>
                      </a:gs>
                      <a:gs pos="80000">
                        <a:srgbClr val="D5E0F2"/>
                      </a:gs>
                      <a:gs pos="100000">
                        <a:srgbClr val="D5E0F2"/>
                      </a:gs>
                    </a:gsLst>
                    <a:lin ang="16200000" scaled="0"/>
                  </a:gradFill>
                  <a:ln w="12700" cap="flat">
                    <a:noFill/>
                    <a:round/>
                  </a:ln>
                  <a:effectLst>
                    <a:outerShdw blurRad="25400" dist="12700" dir="5400000" rotWithShape="0">
                      <a:srgbClr val="000000">
                        <a:alpha val="35000"/>
                      </a:srgbClr>
                    </a:outerShdw>
                  </a:effectLst>
                </p:spPr>
                <p:txBody>
                  <a:bodyPr lIns="0" tIns="0" rIns="0" bIns="0"/>
                  <a:lstStyle/>
                  <a:p>
                    <a:pPr defTabSz="454025">
                      <a:defRPr/>
                    </a:pPr>
                    <a:endParaRPr lang="zh-CN" altLang="en-US" sz="1100">
                      <a:solidFill>
                        <a:srgbClr val="000000"/>
                      </a:solidFill>
                      <a:latin typeface="Helvetica" pitchFamily="34" charset="0"/>
                    </a:endParaRPr>
                  </a:p>
                </p:txBody>
              </p:sp>
              <p:sp>
                <p:nvSpPr>
                  <p:cNvPr id="3" name="Shape 102"/>
                  <p:cNvSpPr/>
                  <p:nvPr/>
                </p:nvSpPr>
                <p:spPr>
                  <a:xfrm>
                    <a:off x="4283" y="1691"/>
                    <a:ext cx="700" cy="445"/>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614" y="0"/>
                          <a:pt x="1372" y="0"/>
                        </a:cubicBezTo>
                        <a:lnTo>
                          <a:pt x="20228" y="0"/>
                        </a:lnTo>
                        <a:cubicBezTo>
                          <a:pt x="20986" y="0"/>
                          <a:pt x="21600" y="967"/>
                          <a:pt x="21600" y="2160"/>
                        </a:cubicBezTo>
                        <a:lnTo>
                          <a:pt x="21600" y="19440"/>
                        </a:lnTo>
                        <a:cubicBezTo>
                          <a:pt x="21600" y="20633"/>
                          <a:pt x="20986" y="21600"/>
                          <a:pt x="20228" y="21600"/>
                        </a:cubicBezTo>
                        <a:lnTo>
                          <a:pt x="1372" y="21600"/>
                        </a:lnTo>
                        <a:cubicBezTo>
                          <a:pt x="614" y="21600"/>
                          <a:pt x="0" y="20633"/>
                          <a:pt x="0" y="19440"/>
                        </a:cubicBezTo>
                        <a:lnTo>
                          <a:pt x="0" y="2160"/>
                        </a:lnTo>
                        <a:close/>
                      </a:path>
                    </a:pathLst>
                  </a:custGeom>
                  <a:gradFill flip="none" rotWithShape="1">
                    <a:gsLst>
                      <a:gs pos="0">
                        <a:srgbClr val="00B4FF">
                          <a:alpha val="90000"/>
                        </a:srgbClr>
                      </a:gs>
                      <a:gs pos="100000">
                        <a:srgbClr val="D5E0F2"/>
                      </a:gs>
                    </a:gsLst>
                    <a:lin ang="5400000" scaled="0"/>
                  </a:gradFill>
                  <a:ln w="12700" cap="flat">
                    <a:noFill/>
                    <a:miter lim="400000"/>
                  </a:ln>
                  <a:effectLst>
                    <a:outerShdw blurRad="25400" dist="12700" dir="5400000" rotWithShape="0">
                      <a:srgbClr val="000000">
                        <a:alpha val="35000"/>
                      </a:srgbClr>
                    </a:outerShdw>
                  </a:effectLst>
                  <a:extLst>
                    <a:ext uri="{C572A759-6A51-4108-AA02-DFA0A04FC94B}"/>
                  </a:extLst>
                </p:spPr>
                <p:txBody>
                  <a:bodyPr lIns="26789" tIns="26789" rIns="26789" bIns="26789" anchor="ctr"/>
                  <a:lstStyle/>
                  <a:p>
                    <a:pPr algn="ctr" defTabSz="534988">
                      <a:lnSpc>
                        <a:spcPct val="90000"/>
                      </a:lnSpc>
                      <a:spcBef>
                        <a:spcPts val="700"/>
                      </a:spcBef>
                      <a:buClr>
                        <a:srgbClr val="000000"/>
                      </a:buClr>
                      <a:defRPr/>
                    </a:pPr>
                    <a:r>
                      <a:rPr lang="zh-CN" altLang="en-US" sz="1200">
                        <a:solidFill>
                          <a:srgbClr val="000000"/>
                        </a:solidFill>
                        <a:latin typeface="Helvetica" pitchFamily="34" charset="0"/>
                      </a:rPr>
                      <a:t>设计计算程序</a:t>
                    </a:r>
                  </a:p>
                </p:txBody>
              </p:sp>
            </p:grpSp>
            <p:grpSp>
              <p:nvGrpSpPr>
                <p:cNvPr id="10271" name="Group 45"/>
                <p:cNvGrpSpPr>
                  <a:grpSpLocks/>
                </p:cNvGrpSpPr>
                <p:nvPr/>
              </p:nvGrpSpPr>
              <p:grpSpPr bwMode="auto">
                <a:xfrm>
                  <a:off x="3342" y="1609"/>
                  <a:ext cx="778" cy="527"/>
                  <a:chOff x="3342" y="1609"/>
                  <a:chExt cx="778" cy="527"/>
                </a:xfrm>
              </p:grpSpPr>
              <p:sp>
                <p:nvSpPr>
                  <p:cNvPr id="101" name="Shape 101"/>
                  <p:cNvSpPr/>
                  <p:nvPr/>
                </p:nvSpPr>
                <p:spPr>
                  <a:xfrm>
                    <a:off x="3342" y="1609"/>
                    <a:ext cx="700" cy="445"/>
                  </a:xfrm>
                  <a:prstGeom prst="roundRect">
                    <a:avLst>
                      <a:gd name="adj" fmla="val 10000"/>
                    </a:avLst>
                  </a:prstGeom>
                  <a:gradFill flip="none" rotWithShape="1">
                    <a:gsLst>
                      <a:gs pos="0">
                        <a:srgbClr val="D5E0F2"/>
                      </a:gs>
                      <a:gs pos="80000">
                        <a:srgbClr val="D5E0F2"/>
                      </a:gs>
                      <a:gs pos="100000">
                        <a:srgbClr val="D5E0F2"/>
                      </a:gs>
                    </a:gsLst>
                    <a:lin ang="16200000" scaled="0"/>
                  </a:gradFill>
                  <a:ln w="12700" cap="flat">
                    <a:noFill/>
                    <a:round/>
                  </a:ln>
                  <a:effectLst>
                    <a:outerShdw blurRad="25400" dist="12700" dir="5400000" rotWithShape="0">
                      <a:srgbClr val="000000">
                        <a:alpha val="35000"/>
                      </a:srgbClr>
                    </a:outerShdw>
                  </a:effectLst>
                </p:spPr>
                <p:txBody>
                  <a:bodyPr lIns="0" tIns="0" rIns="0" bIns="0"/>
                  <a:lstStyle/>
                  <a:p>
                    <a:pPr defTabSz="454025">
                      <a:defRPr/>
                    </a:pPr>
                    <a:endParaRPr lang="zh-CN" altLang="en-US" sz="1100">
                      <a:solidFill>
                        <a:srgbClr val="000000"/>
                      </a:solidFill>
                      <a:latin typeface="Helvetica" pitchFamily="34" charset="0"/>
                    </a:endParaRPr>
                  </a:p>
                </p:txBody>
              </p:sp>
              <p:grpSp>
                <p:nvGrpSpPr>
                  <p:cNvPr id="10276" name="Group 105"/>
                  <p:cNvGrpSpPr>
                    <a:grpSpLocks/>
                  </p:cNvGrpSpPr>
                  <p:nvPr/>
                </p:nvGrpSpPr>
                <p:grpSpPr bwMode="auto">
                  <a:xfrm>
                    <a:off x="3420" y="1691"/>
                    <a:ext cx="700" cy="445"/>
                    <a:chOff x="-296" y="-478"/>
                    <a:chExt cx="1111089" cy="706324"/>
                  </a:xfrm>
                </p:grpSpPr>
                <p:sp>
                  <p:nvSpPr>
                    <p:cNvPr id="103" name="Shape 103"/>
                    <p:cNvSpPr/>
                    <p:nvPr/>
                  </p:nvSpPr>
                  <p:spPr>
                    <a:xfrm>
                      <a:off x="-296" y="-478"/>
                      <a:ext cx="1111089" cy="706323"/>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614" y="0"/>
                            <a:pt x="1372" y="0"/>
                          </a:cubicBezTo>
                          <a:lnTo>
                            <a:pt x="20228" y="0"/>
                          </a:lnTo>
                          <a:cubicBezTo>
                            <a:pt x="20986" y="0"/>
                            <a:pt x="21600" y="967"/>
                            <a:pt x="21600" y="2160"/>
                          </a:cubicBezTo>
                          <a:lnTo>
                            <a:pt x="21600" y="19440"/>
                          </a:lnTo>
                          <a:cubicBezTo>
                            <a:pt x="21600" y="20633"/>
                            <a:pt x="20986" y="21600"/>
                            <a:pt x="20228" y="21600"/>
                          </a:cubicBezTo>
                          <a:lnTo>
                            <a:pt x="1372" y="21600"/>
                          </a:lnTo>
                          <a:cubicBezTo>
                            <a:pt x="614" y="21600"/>
                            <a:pt x="0" y="20633"/>
                            <a:pt x="0" y="19440"/>
                          </a:cubicBezTo>
                          <a:lnTo>
                            <a:pt x="0" y="2160"/>
                          </a:lnTo>
                          <a:close/>
                        </a:path>
                      </a:pathLst>
                    </a:custGeom>
                    <a:gradFill flip="none" rotWithShape="1">
                      <a:gsLst>
                        <a:gs pos="0">
                          <a:srgbClr val="00B4FF">
                            <a:alpha val="90000"/>
                          </a:srgbClr>
                        </a:gs>
                        <a:gs pos="100000">
                          <a:srgbClr val="D5E0F2"/>
                        </a:gs>
                      </a:gsLst>
                      <a:lin ang="5400000" scaled="0"/>
                    </a:gradFill>
                    <a:ln w="3175" cap="flat">
                      <a:solidFill>
                        <a:srgbClr val="00DEF2"/>
                      </a:solidFill>
                      <a:prstDash val="solid"/>
                      <a:round/>
                    </a:ln>
                    <a:effectLst>
                      <a:outerShdw blurRad="25400" dist="12700" dir="5400000" rotWithShape="0">
                        <a:srgbClr val="000000">
                          <a:alpha val="35000"/>
                        </a:srgbClr>
                      </a:outerShdw>
                    </a:effectLst>
                  </p:spPr>
                  <p:txBody>
                    <a:bodyPr lIns="26789" tIns="26789" rIns="26789" bIns="26789" anchor="ctr"/>
                    <a:lstStyle/>
                    <a:p>
                      <a:pPr algn="ctr" defTabSz="580429" fontAlgn="auto">
                        <a:lnSpc>
                          <a:spcPct val="90000"/>
                        </a:lnSpc>
                        <a:spcBef>
                          <a:spcPts val="0"/>
                        </a:spcBef>
                        <a:spcAft>
                          <a:spcPts val="0"/>
                        </a:spcAft>
                        <a:buClr>
                          <a:srgbClr val="000000"/>
                        </a:buClr>
                        <a:defRPr sz="1800">
                          <a:effectLst>
                            <a:outerShdw blurRad="38100" dist="12700" dir="5400000" rotWithShape="0">
                              <a:srgbClr val="000000">
                                <a:alpha val="50000"/>
                              </a:srgbClr>
                            </a:outerShdw>
                          </a:effectLst>
                          <a:latin typeface="Arial"/>
                          <a:ea typeface="Arial"/>
                          <a:cs typeface="Arial"/>
                          <a:sym typeface="Arial"/>
                        </a:defRPr>
                      </a:pPr>
                      <a:endParaRPr sz="1800" kern="0">
                        <a:effectLst>
                          <a:outerShdw blurRad="38100" dist="12700" dir="5400000" rotWithShape="0">
                            <a:srgbClr val="000000">
                              <a:alpha val="50000"/>
                            </a:srgbClr>
                          </a:outerShdw>
                        </a:effectLst>
                        <a:latin typeface="Arial"/>
                        <a:ea typeface="Arial"/>
                        <a:cs typeface="Arial"/>
                        <a:sym typeface="Arial"/>
                      </a:endParaRPr>
                    </a:p>
                  </p:txBody>
                </p:sp>
                <p:sp>
                  <p:nvSpPr>
                    <p:cNvPr id="10278" name="Shape 104"/>
                    <p:cNvSpPr>
                      <a:spLocks noChangeArrowheads="1"/>
                    </p:cNvSpPr>
                    <p:nvPr/>
                  </p:nvSpPr>
                  <p:spPr bwMode="auto">
                    <a:xfrm>
                      <a:off x="3173" y="228201"/>
                      <a:ext cx="1107387" cy="253558"/>
                    </a:xfrm>
                    <a:prstGeom prst="rect">
                      <a:avLst/>
                    </a:prstGeom>
                    <a:noFill/>
                    <a:ln w="12700">
                      <a:noFill/>
                      <a:miter lim="400000"/>
                      <a:headEnd/>
                      <a:tailEnd/>
                    </a:ln>
                  </p:spPr>
                  <p:txBody>
                    <a:bodyPr lIns="44648" tIns="44648" rIns="44648" bIns="44648" anchor="ctr">
                      <a:spAutoFit/>
                    </a:bodyPr>
                    <a:lstStyle/>
                    <a:p>
                      <a:pPr algn="ctr" defTabSz="534988">
                        <a:lnSpc>
                          <a:spcPct val="90000"/>
                        </a:lnSpc>
                        <a:spcBef>
                          <a:spcPts val="700"/>
                        </a:spcBef>
                        <a:buClr>
                          <a:srgbClr val="000000"/>
                        </a:buClr>
                      </a:pPr>
                      <a:r>
                        <a:rPr lang="zh-CN" altLang="en-US" sz="1200">
                          <a:solidFill>
                            <a:srgbClr val="000000"/>
                          </a:solidFill>
                          <a:latin typeface="Helvetica" pitchFamily="34" charset="0"/>
                        </a:rPr>
                        <a:t>多媒体资源库</a:t>
                      </a:r>
                    </a:p>
                  </p:txBody>
                </p:sp>
              </p:grpSp>
            </p:grpSp>
            <p:grpSp>
              <p:nvGrpSpPr>
                <p:cNvPr id="10272" name="Group 39"/>
                <p:cNvGrpSpPr>
                  <a:grpSpLocks/>
                </p:cNvGrpSpPr>
                <p:nvPr/>
              </p:nvGrpSpPr>
              <p:grpSpPr bwMode="auto">
                <a:xfrm>
                  <a:off x="5039" y="1633"/>
                  <a:ext cx="789" cy="527"/>
                  <a:chOff x="5039" y="1633"/>
                  <a:chExt cx="789" cy="527"/>
                </a:xfrm>
              </p:grpSpPr>
              <p:sp>
                <p:nvSpPr>
                  <p:cNvPr id="84" name="Shape 84"/>
                  <p:cNvSpPr/>
                  <p:nvPr/>
                </p:nvSpPr>
                <p:spPr>
                  <a:xfrm>
                    <a:off x="5039" y="1633"/>
                    <a:ext cx="699" cy="445"/>
                  </a:xfrm>
                  <a:prstGeom prst="roundRect">
                    <a:avLst>
                      <a:gd name="adj" fmla="val 10000"/>
                    </a:avLst>
                  </a:prstGeom>
                  <a:gradFill flip="none" rotWithShape="1">
                    <a:gsLst>
                      <a:gs pos="0">
                        <a:srgbClr val="D5E0F2"/>
                      </a:gs>
                      <a:gs pos="80000">
                        <a:srgbClr val="D5E0F2"/>
                      </a:gs>
                      <a:gs pos="100000">
                        <a:srgbClr val="D5E0F2"/>
                      </a:gs>
                    </a:gsLst>
                    <a:lin ang="16200000" scaled="0"/>
                  </a:gradFill>
                  <a:ln w="12700" cap="flat">
                    <a:noFill/>
                    <a:round/>
                  </a:ln>
                  <a:effectLst>
                    <a:outerShdw blurRad="25400" dist="12700" dir="5400000" rotWithShape="0">
                      <a:srgbClr val="000000">
                        <a:alpha val="35000"/>
                      </a:srgbClr>
                    </a:outerShdw>
                  </a:effectLst>
                </p:spPr>
                <p:txBody>
                  <a:bodyPr lIns="0" tIns="0" rIns="0" bIns="0"/>
                  <a:lstStyle/>
                  <a:p>
                    <a:pPr defTabSz="454025">
                      <a:defRPr/>
                    </a:pPr>
                    <a:endParaRPr lang="zh-CN" altLang="en-US" sz="1100">
                      <a:solidFill>
                        <a:srgbClr val="000000"/>
                      </a:solidFill>
                      <a:latin typeface="Helvetica" pitchFamily="34" charset="0"/>
                    </a:endParaRPr>
                  </a:p>
                </p:txBody>
              </p:sp>
              <p:sp>
                <p:nvSpPr>
                  <p:cNvPr id="102" name="Shape 102"/>
                  <p:cNvSpPr/>
                  <p:nvPr/>
                </p:nvSpPr>
                <p:spPr>
                  <a:xfrm>
                    <a:off x="5128" y="1715"/>
                    <a:ext cx="700" cy="445"/>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614" y="0"/>
                          <a:pt x="1372" y="0"/>
                        </a:cubicBezTo>
                        <a:lnTo>
                          <a:pt x="20228" y="0"/>
                        </a:lnTo>
                        <a:cubicBezTo>
                          <a:pt x="20986" y="0"/>
                          <a:pt x="21600" y="967"/>
                          <a:pt x="21600" y="2160"/>
                        </a:cubicBezTo>
                        <a:lnTo>
                          <a:pt x="21600" y="19440"/>
                        </a:lnTo>
                        <a:cubicBezTo>
                          <a:pt x="21600" y="20633"/>
                          <a:pt x="20986" y="21600"/>
                          <a:pt x="20228" y="21600"/>
                        </a:cubicBezTo>
                        <a:lnTo>
                          <a:pt x="1372" y="21600"/>
                        </a:lnTo>
                        <a:cubicBezTo>
                          <a:pt x="614" y="21600"/>
                          <a:pt x="0" y="20633"/>
                          <a:pt x="0" y="19440"/>
                        </a:cubicBezTo>
                        <a:lnTo>
                          <a:pt x="0" y="2160"/>
                        </a:lnTo>
                        <a:close/>
                      </a:path>
                    </a:pathLst>
                  </a:custGeom>
                  <a:gradFill flip="none" rotWithShape="1">
                    <a:gsLst>
                      <a:gs pos="0">
                        <a:srgbClr val="00B4FF">
                          <a:alpha val="90000"/>
                        </a:srgbClr>
                      </a:gs>
                      <a:gs pos="100000">
                        <a:srgbClr val="D5E0F2"/>
                      </a:gs>
                    </a:gsLst>
                    <a:lin ang="5400000" scaled="0"/>
                  </a:gradFill>
                  <a:ln w="12700" cap="flat">
                    <a:noFill/>
                    <a:miter lim="400000"/>
                  </a:ln>
                  <a:effectLst>
                    <a:outerShdw blurRad="25400" dist="12700" dir="5400000" rotWithShape="0">
                      <a:srgbClr val="000000">
                        <a:alpha val="35000"/>
                      </a:srgbClr>
                    </a:outerShdw>
                  </a:effectLst>
                  <a:extLst>
                    <a:ext uri="{C572A759-6A51-4108-AA02-DFA0A04FC94B}"/>
                  </a:extLst>
                </p:spPr>
                <p:txBody>
                  <a:bodyPr lIns="26789" tIns="26789" rIns="26789" bIns="26789" anchor="ctr"/>
                  <a:lstStyle/>
                  <a:p>
                    <a:pPr algn="ctr" defTabSz="534988">
                      <a:lnSpc>
                        <a:spcPct val="90000"/>
                      </a:lnSpc>
                      <a:spcBef>
                        <a:spcPts val="700"/>
                      </a:spcBef>
                      <a:buClr>
                        <a:srgbClr val="000000"/>
                      </a:buClr>
                      <a:defRPr/>
                    </a:pPr>
                    <a:r>
                      <a:rPr lang="zh-CN" altLang="en-US" sz="1200">
                        <a:solidFill>
                          <a:srgbClr val="000000"/>
                        </a:solidFill>
                        <a:latin typeface="Helvetica" pitchFamily="34" charset="0"/>
                      </a:rPr>
                      <a:t>电子图书库</a:t>
                    </a:r>
                  </a:p>
                </p:txBody>
              </p:sp>
            </p:grpSp>
          </p:grpSp>
          <p:grpSp>
            <p:nvGrpSpPr>
              <p:cNvPr id="10261" name="Group 48"/>
              <p:cNvGrpSpPr>
                <a:grpSpLocks/>
              </p:cNvGrpSpPr>
              <p:nvPr/>
            </p:nvGrpSpPr>
            <p:grpSpPr bwMode="auto">
              <a:xfrm>
                <a:off x="1344" y="2124"/>
                <a:ext cx="3964" cy="308"/>
                <a:chOff x="1344" y="2124"/>
                <a:chExt cx="3964" cy="308"/>
              </a:xfrm>
            </p:grpSpPr>
            <p:pic>
              <p:nvPicPr>
                <p:cNvPr id="10262" name="image11.png"/>
                <p:cNvPicPr>
                  <a:picLocks noChangeAspect="1" noChangeArrowheads="1"/>
                </p:cNvPicPr>
                <p:nvPr/>
              </p:nvPicPr>
              <p:blipFill>
                <a:blip r:embed="rId3"/>
                <a:srcRect/>
                <a:stretch>
                  <a:fillRect/>
                </a:stretch>
              </p:blipFill>
              <p:spPr bwMode="auto">
                <a:xfrm>
                  <a:off x="1344" y="2137"/>
                  <a:ext cx="478" cy="276"/>
                </a:xfrm>
                <a:prstGeom prst="rect">
                  <a:avLst/>
                </a:prstGeom>
                <a:noFill/>
                <a:ln w="12700">
                  <a:noFill/>
                  <a:round/>
                  <a:headEnd/>
                  <a:tailEnd/>
                </a:ln>
              </p:spPr>
            </p:pic>
            <p:pic>
              <p:nvPicPr>
                <p:cNvPr id="10263" name="image11.png"/>
                <p:cNvPicPr>
                  <a:picLocks noChangeAspect="1" noChangeArrowheads="1"/>
                </p:cNvPicPr>
                <p:nvPr/>
              </p:nvPicPr>
              <p:blipFill>
                <a:blip r:embed="rId4"/>
                <a:srcRect/>
                <a:stretch>
                  <a:fillRect/>
                </a:stretch>
              </p:blipFill>
              <p:spPr bwMode="auto">
                <a:xfrm>
                  <a:off x="2260" y="2124"/>
                  <a:ext cx="478" cy="275"/>
                </a:xfrm>
                <a:prstGeom prst="rect">
                  <a:avLst/>
                </a:prstGeom>
                <a:noFill/>
                <a:ln w="12700">
                  <a:noFill/>
                  <a:round/>
                  <a:headEnd/>
                  <a:tailEnd/>
                </a:ln>
              </p:spPr>
            </p:pic>
            <p:pic>
              <p:nvPicPr>
                <p:cNvPr id="10264" name="image11.png"/>
                <p:cNvPicPr>
                  <a:picLocks noChangeAspect="1" noChangeArrowheads="1"/>
                </p:cNvPicPr>
                <p:nvPr/>
              </p:nvPicPr>
              <p:blipFill>
                <a:blip r:embed="rId3"/>
                <a:srcRect/>
                <a:stretch>
                  <a:fillRect/>
                </a:stretch>
              </p:blipFill>
              <p:spPr bwMode="auto">
                <a:xfrm>
                  <a:off x="3114" y="2129"/>
                  <a:ext cx="479" cy="276"/>
                </a:xfrm>
                <a:prstGeom prst="rect">
                  <a:avLst/>
                </a:prstGeom>
                <a:noFill/>
                <a:ln w="12700">
                  <a:noFill/>
                  <a:round/>
                  <a:headEnd/>
                  <a:tailEnd/>
                </a:ln>
              </p:spPr>
            </p:pic>
            <p:pic>
              <p:nvPicPr>
                <p:cNvPr id="10265" name="image11.png"/>
                <p:cNvPicPr>
                  <a:picLocks noChangeAspect="1" noChangeArrowheads="1"/>
                </p:cNvPicPr>
                <p:nvPr/>
              </p:nvPicPr>
              <p:blipFill>
                <a:blip r:embed="rId3"/>
                <a:srcRect/>
                <a:stretch>
                  <a:fillRect/>
                </a:stretch>
              </p:blipFill>
              <p:spPr bwMode="auto">
                <a:xfrm>
                  <a:off x="3981" y="2135"/>
                  <a:ext cx="478" cy="276"/>
                </a:xfrm>
                <a:prstGeom prst="rect">
                  <a:avLst/>
                </a:prstGeom>
                <a:noFill/>
                <a:ln w="12700">
                  <a:noFill/>
                  <a:round/>
                  <a:headEnd/>
                  <a:tailEnd/>
                </a:ln>
              </p:spPr>
            </p:pic>
            <p:pic>
              <p:nvPicPr>
                <p:cNvPr id="10266" name="image11.png"/>
                <p:cNvPicPr>
                  <a:picLocks noChangeAspect="1" noChangeArrowheads="1"/>
                </p:cNvPicPr>
                <p:nvPr/>
              </p:nvPicPr>
              <p:blipFill>
                <a:blip r:embed="rId3"/>
                <a:srcRect/>
                <a:stretch>
                  <a:fillRect/>
                </a:stretch>
              </p:blipFill>
              <p:spPr bwMode="auto">
                <a:xfrm>
                  <a:off x="4830" y="2156"/>
                  <a:ext cx="478" cy="276"/>
                </a:xfrm>
                <a:prstGeom prst="rect">
                  <a:avLst/>
                </a:prstGeom>
                <a:noFill/>
                <a:ln w="12700">
                  <a:noFill/>
                  <a:round/>
                  <a:headEnd/>
                  <a:tailEnd/>
                </a:ln>
              </p:spPr>
            </p:pic>
          </p:grpSp>
        </p:grpSp>
        <p:grpSp>
          <p:nvGrpSpPr>
            <p:cNvPr id="10249" name="Group 61"/>
            <p:cNvGrpSpPr>
              <a:grpSpLocks/>
            </p:cNvGrpSpPr>
            <p:nvPr/>
          </p:nvGrpSpPr>
          <p:grpSpPr bwMode="auto">
            <a:xfrm>
              <a:off x="793" y="1480"/>
              <a:ext cx="4219" cy="203"/>
              <a:chOff x="793" y="1480"/>
              <a:chExt cx="4219" cy="203"/>
            </a:xfrm>
          </p:grpSpPr>
          <p:grpSp>
            <p:nvGrpSpPr>
              <p:cNvPr id="10250" name="Group 59"/>
              <p:cNvGrpSpPr>
                <a:grpSpLocks/>
              </p:cNvGrpSpPr>
              <p:nvPr/>
            </p:nvGrpSpPr>
            <p:grpSpPr bwMode="auto">
              <a:xfrm>
                <a:off x="793" y="1570"/>
                <a:ext cx="4219" cy="113"/>
                <a:chOff x="793" y="1570"/>
                <a:chExt cx="4219" cy="113"/>
              </a:xfrm>
            </p:grpSpPr>
            <p:sp>
              <p:nvSpPr>
                <p:cNvPr id="10252" name="Line 51"/>
                <p:cNvSpPr>
                  <a:spLocks noChangeShapeType="1"/>
                </p:cNvSpPr>
                <p:nvPr/>
              </p:nvSpPr>
              <p:spPr bwMode="auto">
                <a:xfrm>
                  <a:off x="793" y="1570"/>
                  <a:ext cx="4219" cy="0"/>
                </a:xfrm>
                <a:prstGeom prst="line">
                  <a:avLst/>
                </a:prstGeom>
                <a:noFill/>
                <a:ln w="9525">
                  <a:solidFill>
                    <a:schemeClr val="tx1"/>
                  </a:solidFill>
                  <a:round/>
                  <a:headEnd/>
                  <a:tailEnd/>
                </a:ln>
              </p:spPr>
              <p:txBody>
                <a:bodyPr/>
                <a:lstStyle/>
                <a:p>
                  <a:endParaRPr lang="zh-CN" altLang="en-US"/>
                </a:p>
              </p:txBody>
            </p:sp>
            <p:grpSp>
              <p:nvGrpSpPr>
                <p:cNvPr id="10253" name="Group 58"/>
                <p:cNvGrpSpPr>
                  <a:grpSpLocks/>
                </p:cNvGrpSpPr>
                <p:nvPr/>
              </p:nvGrpSpPr>
              <p:grpSpPr bwMode="auto">
                <a:xfrm>
                  <a:off x="793" y="1570"/>
                  <a:ext cx="4219" cy="113"/>
                  <a:chOff x="793" y="1570"/>
                  <a:chExt cx="4219" cy="113"/>
                </a:xfrm>
              </p:grpSpPr>
              <p:sp>
                <p:nvSpPr>
                  <p:cNvPr id="10254" name="Line 52"/>
                  <p:cNvSpPr>
                    <a:spLocks noChangeShapeType="1"/>
                  </p:cNvSpPr>
                  <p:nvPr/>
                </p:nvSpPr>
                <p:spPr bwMode="auto">
                  <a:xfrm>
                    <a:off x="793" y="1570"/>
                    <a:ext cx="0" cy="91"/>
                  </a:xfrm>
                  <a:prstGeom prst="line">
                    <a:avLst/>
                  </a:prstGeom>
                  <a:noFill/>
                  <a:ln w="9525">
                    <a:solidFill>
                      <a:schemeClr val="tx1"/>
                    </a:solidFill>
                    <a:round/>
                    <a:headEnd/>
                    <a:tailEnd/>
                  </a:ln>
                </p:spPr>
                <p:txBody>
                  <a:bodyPr/>
                  <a:lstStyle/>
                  <a:p>
                    <a:endParaRPr lang="zh-CN" altLang="en-US"/>
                  </a:p>
                </p:txBody>
              </p:sp>
              <p:sp>
                <p:nvSpPr>
                  <p:cNvPr id="10255" name="Line 53"/>
                  <p:cNvSpPr>
                    <a:spLocks noChangeShapeType="1"/>
                  </p:cNvSpPr>
                  <p:nvPr/>
                </p:nvSpPr>
                <p:spPr bwMode="auto">
                  <a:xfrm>
                    <a:off x="1610" y="1570"/>
                    <a:ext cx="0" cy="91"/>
                  </a:xfrm>
                  <a:prstGeom prst="line">
                    <a:avLst/>
                  </a:prstGeom>
                  <a:noFill/>
                  <a:ln w="9525">
                    <a:solidFill>
                      <a:schemeClr val="tx1"/>
                    </a:solidFill>
                    <a:round/>
                    <a:headEnd/>
                    <a:tailEnd/>
                  </a:ln>
                </p:spPr>
                <p:txBody>
                  <a:bodyPr/>
                  <a:lstStyle/>
                  <a:p>
                    <a:endParaRPr lang="zh-CN" altLang="en-US"/>
                  </a:p>
                </p:txBody>
              </p:sp>
              <p:sp>
                <p:nvSpPr>
                  <p:cNvPr id="10256" name="Line 54"/>
                  <p:cNvSpPr>
                    <a:spLocks noChangeShapeType="1"/>
                  </p:cNvSpPr>
                  <p:nvPr/>
                </p:nvSpPr>
                <p:spPr bwMode="auto">
                  <a:xfrm>
                    <a:off x="2472" y="1570"/>
                    <a:ext cx="0" cy="91"/>
                  </a:xfrm>
                  <a:prstGeom prst="line">
                    <a:avLst/>
                  </a:prstGeom>
                  <a:noFill/>
                  <a:ln w="9525">
                    <a:solidFill>
                      <a:schemeClr val="tx1"/>
                    </a:solidFill>
                    <a:round/>
                    <a:headEnd/>
                    <a:tailEnd/>
                  </a:ln>
                </p:spPr>
                <p:txBody>
                  <a:bodyPr/>
                  <a:lstStyle/>
                  <a:p>
                    <a:endParaRPr lang="zh-CN" altLang="en-US"/>
                  </a:p>
                </p:txBody>
              </p:sp>
              <p:sp>
                <p:nvSpPr>
                  <p:cNvPr id="10257" name="Line 55"/>
                  <p:cNvSpPr>
                    <a:spLocks noChangeShapeType="1"/>
                  </p:cNvSpPr>
                  <p:nvPr/>
                </p:nvSpPr>
                <p:spPr bwMode="auto">
                  <a:xfrm>
                    <a:off x="3334" y="1570"/>
                    <a:ext cx="0" cy="91"/>
                  </a:xfrm>
                  <a:prstGeom prst="line">
                    <a:avLst/>
                  </a:prstGeom>
                  <a:noFill/>
                  <a:ln w="9525">
                    <a:solidFill>
                      <a:schemeClr val="tx1"/>
                    </a:solidFill>
                    <a:round/>
                    <a:headEnd/>
                    <a:tailEnd/>
                  </a:ln>
                </p:spPr>
                <p:txBody>
                  <a:bodyPr/>
                  <a:lstStyle/>
                  <a:p>
                    <a:endParaRPr lang="zh-CN" altLang="en-US"/>
                  </a:p>
                </p:txBody>
              </p:sp>
              <p:sp>
                <p:nvSpPr>
                  <p:cNvPr id="10258" name="Line 56"/>
                  <p:cNvSpPr>
                    <a:spLocks noChangeShapeType="1"/>
                  </p:cNvSpPr>
                  <p:nvPr/>
                </p:nvSpPr>
                <p:spPr bwMode="auto">
                  <a:xfrm>
                    <a:off x="4150" y="1570"/>
                    <a:ext cx="0" cy="91"/>
                  </a:xfrm>
                  <a:prstGeom prst="line">
                    <a:avLst/>
                  </a:prstGeom>
                  <a:noFill/>
                  <a:ln w="9525">
                    <a:solidFill>
                      <a:schemeClr val="tx1"/>
                    </a:solidFill>
                    <a:round/>
                    <a:headEnd/>
                    <a:tailEnd/>
                  </a:ln>
                </p:spPr>
                <p:txBody>
                  <a:bodyPr/>
                  <a:lstStyle/>
                  <a:p>
                    <a:endParaRPr lang="zh-CN" altLang="en-US"/>
                  </a:p>
                </p:txBody>
              </p:sp>
              <p:sp>
                <p:nvSpPr>
                  <p:cNvPr id="10259" name="Line 57"/>
                  <p:cNvSpPr>
                    <a:spLocks noChangeShapeType="1"/>
                  </p:cNvSpPr>
                  <p:nvPr/>
                </p:nvSpPr>
                <p:spPr bwMode="auto">
                  <a:xfrm>
                    <a:off x="5012" y="1570"/>
                    <a:ext cx="0" cy="113"/>
                  </a:xfrm>
                  <a:prstGeom prst="line">
                    <a:avLst/>
                  </a:prstGeom>
                  <a:noFill/>
                  <a:ln w="9525">
                    <a:solidFill>
                      <a:schemeClr val="tx1"/>
                    </a:solidFill>
                    <a:round/>
                    <a:headEnd/>
                    <a:tailEnd/>
                  </a:ln>
                </p:spPr>
                <p:txBody>
                  <a:bodyPr/>
                  <a:lstStyle/>
                  <a:p>
                    <a:endParaRPr lang="zh-CN" altLang="en-US"/>
                  </a:p>
                </p:txBody>
              </p:sp>
            </p:grpSp>
          </p:grpSp>
          <p:sp>
            <p:nvSpPr>
              <p:cNvPr id="10251" name="Line 60"/>
              <p:cNvSpPr>
                <a:spLocks noChangeShapeType="1"/>
              </p:cNvSpPr>
              <p:nvPr/>
            </p:nvSpPr>
            <p:spPr bwMode="auto">
              <a:xfrm>
                <a:off x="2880" y="1480"/>
                <a:ext cx="0" cy="90"/>
              </a:xfrm>
              <a:prstGeom prst="line">
                <a:avLst/>
              </a:prstGeom>
              <a:noFill/>
              <a:ln w="9525">
                <a:solidFill>
                  <a:schemeClr val="tx1"/>
                </a:solidFill>
                <a:round/>
                <a:headEnd/>
                <a:tailEnd/>
              </a:ln>
            </p:spPr>
            <p:txBody>
              <a:bodyPr/>
              <a:lstStyle/>
              <a:p>
                <a:endParaRPr lang="zh-CN" altLang="en-US"/>
              </a:p>
            </p:txBody>
          </p:sp>
        </p:grpSp>
      </p:gr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p:nvPr/>
        </p:nvSpPr>
        <p:spPr>
          <a:xfrm>
            <a:off x="26988" y="17463"/>
            <a:ext cx="9153525" cy="6867525"/>
          </a:xfrm>
          <a:prstGeom prst="rect">
            <a:avLst/>
          </a:prstGeom>
          <a:solidFill>
            <a:srgbClr val="18397B"/>
          </a:solidFill>
          <a:ln>
            <a:solidFill/>
            <a:round/>
          </a:ln>
          <a:effectLst>
            <a:outerShdw blurRad="38100" dist="23000" dir="5400000" rotWithShape="0">
              <a:srgbClr val="000000">
                <a:alpha val="35000"/>
              </a:srgbClr>
            </a:outerShdw>
          </a:effectLst>
        </p:spPr>
        <p:txBody>
          <a:bodyPr lIns="35718" tIns="35718" rIns="35718" bIns="35718" anchor="ctr"/>
          <a:lstStyle/>
          <a:p>
            <a:pPr>
              <a:defRPr/>
            </a:pPr>
            <a:endParaRPr lang="zh-CN" altLang="en-US" sz="1800" b="1">
              <a:latin typeface="Times New Roman" pitchFamily="18" charset="0"/>
              <a:cs typeface="Times New Roman" pitchFamily="18" charset="0"/>
              <a:sym typeface="Times New Roman" pitchFamily="18" charset="0"/>
            </a:endParaRPr>
          </a:p>
        </p:txBody>
      </p:sp>
      <p:sp>
        <p:nvSpPr>
          <p:cNvPr id="151" name="Shape 151"/>
          <p:cNvSpPr/>
          <p:nvPr/>
        </p:nvSpPr>
        <p:spPr>
          <a:xfrm flipV="1">
            <a:off x="144463" y="646113"/>
            <a:ext cx="8855075" cy="0"/>
          </a:xfrm>
          <a:prstGeom prst="line">
            <a:avLst/>
          </a:prstGeom>
          <a:ln w="25400">
            <a:solidFill>
              <a:srgbClr val="FFFFFF"/>
            </a:solidFill>
          </a:ln>
          <a:effectLst>
            <a:outerShdw blurRad="38100" dist="20000" dir="5400000" rotWithShape="0">
              <a:srgbClr val="000000">
                <a:alpha val="38000"/>
              </a:srgbClr>
            </a:outerShdw>
          </a:effectLst>
        </p:spPr>
        <p:txBody>
          <a:bodyPr lIns="0" tIns="0" rIns="0" bIns="0"/>
          <a:lstStyle/>
          <a:p>
            <a:pPr defTabSz="457200" fontAlgn="auto">
              <a:spcBef>
                <a:spcPts val="0"/>
              </a:spcBef>
              <a:spcAft>
                <a:spcPts val="0"/>
              </a:spcAft>
              <a:defRPr sz="1200">
                <a:solidFill>
                  <a:srgbClr val="000000"/>
                </a:solidFill>
              </a:defRPr>
            </a:pPr>
            <a:endParaRPr sz="1200" kern="0">
              <a:solidFill>
                <a:srgbClr val="000000"/>
              </a:solidFill>
              <a:latin typeface="+mn-lt"/>
              <a:ea typeface="+mn-ea"/>
              <a:sym typeface="Helvetica"/>
            </a:endParaRPr>
          </a:p>
        </p:txBody>
      </p:sp>
      <p:pic>
        <p:nvPicPr>
          <p:cNvPr id="12291" name="pasted-image.tif"/>
          <p:cNvPicPr>
            <a:picLocks noChangeAspect="1" noChangeArrowheads="1"/>
          </p:cNvPicPr>
          <p:nvPr/>
        </p:nvPicPr>
        <p:blipFill>
          <a:blip r:embed="rId3" cstate="print"/>
          <a:srcRect/>
          <a:stretch>
            <a:fillRect/>
          </a:stretch>
        </p:blipFill>
        <p:spPr bwMode="auto">
          <a:xfrm>
            <a:off x="8175625" y="26988"/>
            <a:ext cx="752475" cy="560387"/>
          </a:xfrm>
          <a:prstGeom prst="rect">
            <a:avLst/>
          </a:prstGeom>
          <a:noFill/>
          <a:ln w="12700">
            <a:noFill/>
            <a:miter lim="400000"/>
            <a:headEnd/>
            <a:tailEnd/>
          </a:ln>
        </p:spPr>
      </p:pic>
      <p:sp>
        <p:nvSpPr>
          <p:cNvPr id="12292" name="Shape 153"/>
          <p:cNvSpPr>
            <a:spLocks noChangeArrowheads="1"/>
          </p:cNvSpPr>
          <p:nvPr/>
        </p:nvSpPr>
        <p:spPr bwMode="auto">
          <a:xfrm>
            <a:off x="112713" y="184150"/>
            <a:ext cx="2593975" cy="449263"/>
          </a:xfrm>
          <a:prstGeom prst="rect">
            <a:avLst/>
          </a:prstGeom>
          <a:noFill/>
          <a:ln w="12700">
            <a:noFill/>
            <a:miter lim="400000"/>
            <a:headEnd/>
            <a:tailEnd/>
          </a:ln>
        </p:spPr>
        <p:txBody>
          <a:bodyPr wrap="none" lIns="0" tIns="0" rIns="0" bIns="0">
            <a:spAutoFit/>
          </a:bodyPr>
          <a:lstStyle/>
          <a:p>
            <a:r>
              <a:rPr lang="zh-CN" altLang="en-US">
                <a:latin typeface="Helvetica" pitchFamily="34" charset="0"/>
              </a:rPr>
              <a:t>我们的资源基础</a:t>
            </a:r>
          </a:p>
        </p:txBody>
      </p:sp>
      <p:sp>
        <p:nvSpPr>
          <p:cNvPr id="12293" name="Shape 175"/>
          <p:cNvSpPr>
            <a:spLocks noChangeArrowheads="1"/>
          </p:cNvSpPr>
          <p:nvPr/>
        </p:nvSpPr>
        <p:spPr bwMode="auto">
          <a:xfrm>
            <a:off x="693738" y="2117725"/>
            <a:ext cx="7685087" cy="425450"/>
          </a:xfrm>
          <a:prstGeom prst="rect">
            <a:avLst/>
          </a:prstGeom>
          <a:noFill/>
          <a:ln w="12700">
            <a:noFill/>
            <a:miter lim="400000"/>
            <a:headEnd/>
            <a:tailEnd/>
          </a:ln>
        </p:spPr>
        <p:txBody>
          <a:bodyPr lIns="0" tIns="0" rIns="0" bIns="0">
            <a:spAutoFit/>
          </a:bodyPr>
          <a:lstStyle/>
          <a:p>
            <a:pPr algn="just">
              <a:lnSpc>
                <a:spcPct val="150000"/>
              </a:lnSpc>
            </a:pPr>
            <a:r>
              <a:rPr lang="zh-CN" altLang="en-US" sz="2100">
                <a:latin typeface="Helvetica" pitchFamily="34" charset="0"/>
              </a:rPr>
              <a:t>     </a:t>
            </a:r>
            <a:endParaRPr lang="zh-CN" altLang="en-US" sz="2000">
              <a:latin typeface="Helvetica" pitchFamily="34" charset="0"/>
            </a:endParaRPr>
          </a:p>
        </p:txBody>
      </p:sp>
      <p:sp>
        <p:nvSpPr>
          <p:cNvPr id="12294" name="Shape 176"/>
          <p:cNvSpPr>
            <a:spLocks noChangeArrowheads="1"/>
          </p:cNvSpPr>
          <p:nvPr/>
        </p:nvSpPr>
        <p:spPr bwMode="auto">
          <a:xfrm>
            <a:off x="549275" y="5876925"/>
            <a:ext cx="8054975" cy="481013"/>
          </a:xfrm>
          <a:prstGeom prst="rect">
            <a:avLst/>
          </a:prstGeom>
          <a:noFill/>
          <a:ln w="12700">
            <a:noFill/>
            <a:miter lim="400000"/>
            <a:headEnd/>
            <a:tailEnd/>
          </a:ln>
        </p:spPr>
        <p:txBody>
          <a:bodyPr lIns="0" tIns="0" rIns="0" bIns="0">
            <a:spAutoFit/>
          </a:bodyPr>
          <a:lstStyle/>
          <a:p>
            <a:pPr algn="just">
              <a:lnSpc>
                <a:spcPct val="150000"/>
              </a:lnSpc>
            </a:pPr>
            <a:r>
              <a:rPr lang="zh-CN" altLang="en-US" sz="2100" dirty="0">
                <a:solidFill>
                  <a:srgbClr val="FF40FF"/>
                </a:solidFill>
                <a:latin typeface="Helvetica" pitchFamily="34" charset="0"/>
              </a:rPr>
              <a:t>     近千名签约专家及学者为我们提供源源不断的内容资源！</a:t>
            </a:r>
          </a:p>
        </p:txBody>
      </p:sp>
      <p:sp>
        <p:nvSpPr>
          <p:cNvPr id="12295" name="Shape 154"/>
          <p:cNvSpPr>
            <a:spLocks noChangeArrowheads="1"/>
          </p:cNvSpPr>
          <p:nvPr/>
        </p:nvSpPr>
        <p:spPr bwMode="auto">
          <a:xfrm>
            <a:off x="214313" y="1252538"/>
            <a:ext cx="8318500" cy="304800"/>
          </a:xfrm>
          <a:prstGeom prst="rect">
            <a:avLst/>
          </a:prstGeom>
          <a:noFill/>
          <a:ln w="12700">
            <a:noFill/>
            <a:miter lim="400000"/>
            <a:headEnd/>
            <a:tailEnd/>
          </a:ln>
        </p:spPr>
        <p:txBody>
          <a:bodyPr lIns="0" tIns="0" rIns="0" bIns="0">
            <a:spAutoFit/>
          </a:bodyPr>
          <a:lstStyle/>
          <a:p>
            <a:r>
              <a:rPr lang="zh-CN" altLang="en-US" sz="2000">
                <a:latin typeface="宋体" charset="-122"/>
              </a:rPr>
              <a:t>◆◆</a:t>
            </a:r>
            <a:r>
              <a:rPr lang="zh-CN" altLang="en-US" sz="2000"/>
              <a:t>◆◆</a:t>
            </a:r>
            <a:r>
              <a:rPr lang="zh-CN" altLang="en-US" sz="2000">
                <a:latin typeface="Helvetica" pitchFamily="34" charset="0"/>
              </a:rPr>
              <a:t>知识单元：</a:t>
            </a:r>
            <a:r>
              <a:rPr lang="zh-CN" altLang="en-US" sz="2000"/>
              <a:t>超</a:t>
            </a:r>
            <a:r>
              <a:rPr lang="en-US" altLang="zh-CN" sz="2000"/>
              <a:t>2.5</a:t>
            </a:r>
            <a:r>
              <a:rPr lang="zh-CN" altLang="en-US" sz="2000"/>
              <a:t>万个，覆盖领域广，检索便捷，提供知识关联</a:t>
            </a:r>
          </a:p>
        </p:txBody>
      </p:sp>
      <p:sp>
        <p:nvSpPr>
          <p:cNvPr id="12296" name="Shape 158"/>
          <p:cNvSpPr>
            <a:spLocks noChangeArrowheads="1"/>
          </p:cNvSpPr>
          <p:nvPr/>
        </p:nvSpPr>
        <p:spPr bwMode="auto">
          <a:xfrm>
            <a:off x="179388" y="2636838"/>
            <a:ext cx="8208962" cy="304800"/>
          </a:xfrm>
          <a:prstGeom prst="rect">
            <a:avLst/>
          </a:prstGeom>
          <a:noFill/>
          <a:ln w="12700">
            <a:noFill/>
            <a:miter lim="400000"/>
            <a:headEnd/>
            <a:tailEnd/>
          </a:ln>
        </p:spPr>
        <p:txBody>
          <a:bodyPr lIns="0" tIns="0" rIns="0" bIns="0">
            <a:spAutoFit/>
          </a:bodyPr>
          <a:lstStyle/>
          <a:p>
            <a:r>
              <a:rPr lang="zh-CN" altLang="en-US" sz="2000"/>
              <a:t>◆◆◆◆</a:t>
            </a:r>
            <a:r>
              <a:rPr lang="zh-CN" altLang="en-US" sz="2000">
                <a:latin typeface="Helvetica" pitchFamily="34" charset="0"/>
              </a:rPr>
              <a:t>三维模型：</a:t>
            </a:r>
            <a:r>
              <a:rPr lang="zh-CN" altLang="en-US" sz="2000"/>
              <a:t>超</a:t>
            </a:r>
            <a:r>
              <a:rPr lang="en-US" altLang="zh-CN" sz="2000"/>
              <a:t>75</a:t>
            </a:r>
            <a:r>
              <a:rPr lang="zh-CN" altLang="en-US" sz="2000"/>
              <a:t>万个，</a:t>
            </a:r>
            <a:r>
              <a:rPr lang="zh-CN" altLang="en-US" sz="2000">
                <a:latin typeface="Helvetica" pitchFamily="34" charset="0"/>
              </a:rPr>
              <a:t>下载即用，可编辑、修改、装配</a:t>
            </a:r>
            <a:endParaRPr lang="en-US" altLang="zh-CN" sz="2000">
              <a:latin typeface="Helvetica" pitchFamily="34" charset="0"/>
            </a:endParaRPr>
          </a:p>
        </p:txBody>
      </p:sp>
      <p:sp>
        <p:nvSpPr>
          <p:cNvPr id="12297" name="Shape 162"/>
          <p:cNvSpPr>
            <a:spLocks noChangeArrowheads="1"/>
          </p:cNvSpPr>
          <p:nvPr/>
        </p:nvSpPr>
        <p:spPr bwMode="auto">
          <a:xfrm>
            <a:off x="179388" y="1916113"/>
            <a:ext cx="8640762" cy="304800"/>
          </a:xfrm>
          <a:prstGeom prst="rect">
            <a:avLst/>
          </a:prstGeom>
          <a:noFill/>
          <a:ln w="12700">
            <a:noFill/>
            <a:miter lim="400000"/>
            <a:headEnd/>
            <a:tailEnd/>
          </a:ln>
        </p:spPr>
        <p:txBody>
          <a:bodyPr lIns="0" tIns="0" rIns="0" bIns="0">
            <a:spAutoFit/>
          </a:bodyPr>
          <a:lstStyle/>
          <a:p>
            <a:r>
              <a:rPr lang="zh-CN" altLang="en-US" sz="2000"/>
              <a:t>◆◆◆◆</a:t>
            </a:r>
            <a:r>
              <a:rPr lang="zh-CN" altLang="en-US" sz="2000">
                <a:latin typeface="Helvetica" pitchFamily="34" charset="0"/>
              </a:rPr>
              <a:t>工程教学：</a:t>
            </a:r>
            <a:r>
              <a:rPr lang="zh-CN" altLang="en-US" sz="2000"/>
              <a:t>涵盖机械工程领域全课程，为老师备课、学生自学服务</a:t>
            </a:r>
          </a:p>
        </p:txBody>
      </p:sp>
      <p:sp>
        <p:nvSpPr>
          <p:cNvPr id="12298" name="Shape 166"/>
          <p:cNvSpPr>
            <a:spLocks noChangeArrowheads="1"/>
          </p:cNvSpPr>
          <p:nvPr/>
        </p:nvSpPr>
        <p:spPr bwMode="auto">
          <a:xfrm>
            <a:off x="187325" y="3429000"/>
            <a:ext cx="8488363" cy="304800"/>
          </a:xfrm>
          <a:prstGeom prst="rect">
            <a:avLst/>
          </a:prstGeom>
          <a:noFill/>
          <a:ln w="12700">
            <a:noFill/>
            <a:miter lim="400000"/>
            <a:headEnd/>
            <a:tailEnd/>
          </a:ln>
        </p:spPr>
        <p:txBody>
          <a:bodyPr lIns="0" tIns="0" rIns="0" bIns="0">
            <a:spAutoFit/>
          </a:bodyPr>
          <a:lstStyle/>
          <a:p>
            <a:r>
              <a:rPr lang="zh-CN" altLang="en-US" sz="2000"/>
              <a:t>◆◆◆◆</a:t>
            </a:r>
            <a:r>
              <a:rPr lang="zh-CN" altLang="en-US" sz="2000">
                <a:latin typeface="Helvetica" pitchFamily="34" charset="0"/>
              </a:rPr>
              <a:t>多媒体资源：</a:t>
            </a:r>
            <a:r>
              <a:rPr lang="zh-CN" altLang="en-US" sz="2000"/>
              <a:t>超千个，</a:t>
            </a:r>
            <a:r>
              <a:rPr lang="zh-CN" altLang="en-US" sz="2000">
                <a:latin typeface="Helvetica" pitchFamily="34" charset="0"/>
              </a:rPr>
              <a:t>视频指导，简单易学，轻松上手</a:t>
            </a:r>
          </a:p>
        </p:txBody>
      </p:sp>
      <p:sp>
        <p:nvSpPr>
          <p:cNvPr id="12299" name="Shape 170"/>
          <p:cNvSpPr>
            <a:spLocks noChangeArrowheads="1"/>
          </p:cNvSpPr>
          <p:nvPr/>
        </p:nvSpPr>
        <p:spPr bwMode="auto">
          <a:xfrm>
            <a:off x="157163" y="4941888"/>
            <a:ext cx="6604000" cy="304800"/>
          </a:xfrm>
          <a:prstGeom prst="rect">
            <a:avLst/>
          </a:prstGeom>
          <a:noFill/>
          <a:ln w="12700">
            <a:noFill/>
            <a:miter lim="400000"/>
            <a:headEnd/>
            <a:tailEnd/>
          </a:ln>
        </p:spPr>
        <p:txBody>
          <a:bodyPr wrap="none" lIns="0" tIns="0" rIns="0" bIns="0">
            <a:spAutoFit/>
          </a:bodyPr>
          <a:lstStyle/>
          <a:p>
            <a:r>
              <a:rPr lang="zh-CN" altLang="en-US" sz="2000"/>
              <a:t>◆◆◆◆</a:t>
            </a:r>
            <a:r>
              <a:rPr lang="zh-CN" altLang="en-US" sz="2000">
                <a:latin typeface="Helvetica" pitchFamily="34" charset="0"/>
              </a:rPr>
              <a:t>电子图书：超千本，专业、权威、正版、不可或缺</a:t>
            </a:r>
          </a:p>
        </p:txBody>
      </p:sp>
      <p:sp>
        <p:nvSpPr>
          <p:cNvPr id="12300" name="Shape 172"/>
          <p:cNvSpPr>
            <a:spLocks noChangeArrowheads="1"/>
          </p:cNvSpPr>
          <p:nvPr/>
        </p:nvSpPr>
        <p:spPr bwMode="auto">
          <a:xfrm>
            <a:off x="163513" y="5737225"/>
            <a:ext cx="0" cy="304800"/>
          </a:xfrm>
          <a:prstGeom prst="rect">
            <a:avLst/>
          </a:prstGeom>
          <a:noFill/>
          <a:ln w="12700">
            <a:noFill/>
            <a:miter lim="400000"/>
            <a:headEnd/>
            <a:tailEnd/>
          </a:ln>
        </p:spPr>
        <p:txBody>
          <a:bodyPr wrap="none" lIns="0" tIns="0" rIns="0" bIns="0">
            <a:spAutoFit/>
          </a:bodyPr>
          <a:lstStyle/>
          <a:p>
            <a:endParaRPr lang="zh-CN" altLang="en-US" sz="2000">
              <a:latin typeface="Helvetica" pitchFamily="34" charset="0"/>
            </a:endParaRPr>
          </a:p>
        </p:txBody>
      </p:sp>
      <p:sp>
        <p:nvSpPr>
          <p:cNvPr id="12301" name="Shape 170"/>
          <p:cNvSpPr>
            <a:spLocks noChangeArrowheads="1"/>
          </p:cNvSpPr>
          <p:nvPr/>
        </p:nvSpPr>
        <p:spPr bwMode="auto">
          <a:xfrm>
            <a:off x="187325" y="4221163"/>
            <a:ext cx="8632825" cy="304800"/>
          </a:xfrm>
          <a:prstGeom prst="rect">
            <a:avLst/>
          </a:prstGeom>
          <a:noFill/>
          <a:ln w="12700">
            <a:noFill/>
            <a:miter lim="400000"/>
            <a:headEnd/>
            <a:tailEnd/>
          </a:ln>
        </p:spPr>
        <p:txBody>
          <a:bodyPr lIns="0" tIns="0" rIns="0" bIns="0">
            <a:spAutoFit/>
          </a:bodyPr>
          <a:lstStyle/>
          <a:p>
            <a:r>
              <a:rPr lang="zh-CN" altLang="en-US" sz="2000"/>
              <a:t>◆◆◆◆</a:t>
            </a:r>
            <a:r>
              <a:rPr lang="zh-CN" altLang="en-US" sz="2000">
                <a:latin typeface="Helvetica" pitchFamily="34" charset="0"/>
              </a:rPr>
              <a:t>设计计算程序：操作简单，使用方便</a:t>
            </a:r>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p:nvPr/>
        </p:nvSpPr>
        <p:spPr>
          <a:xfrm>
            <a:off x="-4763" y="-4763"/>
            <a:ext cx="9153526" cy="6867526"/>
          </a:xfrm>
          <a:prstGeom prst="rect">
            <a:avLst/>
          </a:prstGeom>
          <a:solidFill>
            <a:srgbClr val="18397B"/>
          </a:solidFill>
          <a:ln>
            <a:solidFill/>
            <a:round/>
          </a:ln>
          <a:effectLst>
            <a:outerShdw blurRad="38100" dist="23000" dir="5400000" rotWithShape="0">
              <a:srgbClr val="000000">
                <a:alpha val="35000"/>
              </a:srgbClr>
            </a:outerShdw>
          </a:effectLst>
        </p:spPr>
        <p:txBody>
          <a:bodyPr lIns="35718" tIns="35718" rIns="35718" bIns="35718" anchor="ctr"/>
          <a:lstStyle/>
          <a:p>
            <a:pPr>
              <a:defRPr/>
            </a:pPr>
            <a:endParaRPr lang="zh-CN" altLang="en-US" sz="1800" b="1">
              <a:latin typeface="Times New Roman" pitchFamily="18" charset="0"/>
              <a:cs typeface="Times New Roman" pitchFamily="18" charset="0"/>
              <a:sym typeface="Times New Roman" pitchFamily="18" charset="0"/>
            </a:endParaRPr>
          </a:p>
        </p:txBody>
      </p:sp>
      <p:sp>
        <p:nvSpPr>
          <p:cNvPr id="181" name="Shape 181"/>
          <p:cNvSpPr/>
          <p:nvPr/>
        </p:nvSpPr>
        <p:spPr>
          <a:xfrm flipV="1">
            <a:off x="144463" y="646113"/>
            <a:ext cx="8855075" cy="0"/>
          </a:xfrm>
          <a:prstGeom prst="line">
            <a:avLst/>
          </a:prstGeom>
          <a:ln w="25400">
            <a:solidFill>
              <a:srgbClr val="FFFFFF"/>
            </a:solidFill>
          </a:ln>
          <a:effectLst>
            <a:outerShdw blurRad="38100" dist="20000" dir="5400000" rotWithShape="0">
              <a:srgbClr val="000000">
                <a:alpha val="38000"/>
              </a:srgbClr>
            </a:outerShdw>
          </a:effectLst>
        </p:spPr>
        <p:txBody>
          <a:bodyPr lIns="0" tIns="0" rIns="0" bIns="0"/>
          <a:lstStyle/>
          <a:p>
            <a:pPr defTabSz="457200" fontAlgn="auto">
              <a:spcBef>
                <a:spcPts val="0"/>
              </a:spcBef>
              <a:spcAft>
                <a:spcPts val="0"/>
              </a:spcAft>
              <a:defRPr sz="1200">
                <a:solidFill>
                  <a:srgbClr val="000000"/>
                </a:solidFill>
              </a:defRPr>
            </a:pPr>
            <a:endParaRPr sz="1200" kern="0">
              <a:solidFill>
                <a:srgbClr val="000000"/>
              </a:solidFill>
              <a:latin typeface="+mn-lt"/>
              <a:ea typeface="+mn-ea"/>
              <a:sym typeface="Helvetica"/>
            </a:endParaRPr>
          </a:p>
        </p:txBody>
      </p:sp>
      <p:pic>
        <p:nvPicPr>
          <p:cNvPr id="14339" name="pasted-image.tif"/>
          <p:cNvPicPr>
            <a:picLocks noChangeAspect="1" noChangeArrowheads="1"/>
          </p:cNvPicPr>
          <p:nvPr/>
        </p:nvPicPr>
        <p:blipFill>
          <a:blip r:embed="rId3" cstate="print"/>
          <a:srcRect/>
          <a:stretch>
            <a:fillRect/>
          </a:stretch>
        </p:blipFill>
        <p:spPr bwMode="auto">
          <a:xfrm>
            <a:off x="8175625" y="26988"/>
            <a:ext cx="752475" cy="560387"/>
          </a:xfrm>
          <a:prstGeom prst="rect">
            <a:avLst/>
          </a:prstGeom>
          <a:noFill/>
          <a:ln w="12700">
            <a:noFill/>
            <a:miter lim="400000"/>
            <a:headEnd/>
            <a:tailEnd/>
          </a:ln>
        </p:spPr>
      </p:pic>
      <p:sp>
        <p:nvSpPr>
          <p:cNvPr id="14340" name="Shape 183"/>
          <p:cNvSpPr>
            <a:spLocks noChangeArrowheads="1"/>
          </p:cNvSpPr>
          <p:nvPr/>
        </p:nvSpPr>
        <p:spPr bwMode="auto">
          <a:xfrm>
            <a:off x="112713" y="184150"/>
            <a:ext cx="1514475" cy="519113"/>
          </a:xfrm>
          <a:prstGeom prst="rect">
            <a:avLst/>
          </a:prstGeom>
          <a:noFill/>
          <a:ln w="12700">
            <a:noFill/>
            <a:miter lim="400000"/>
            <a:headEnd/>
            <a:tailEnd/>
          </a:ln>
        </p:spPr>
        <p:txBody>
          <a:bodyPr wrap="none" lIns="45719" rIns="45719">
            <a:spAutoFit/>
          </a:bodyPr>
          <a:lstStyle/>
          <a:p>
            <a:r>
              <a:rPr lang="zh-CN" altLang="en-US">
                <a:solidFill>
                  <a:schemeClr val="tx1"/>
                </a:solidFill>
                <a:sym typeface="微软雅黑" pitchFamily="34" charset="-122"/>
              </a:rPr>
              <a:t>产品定位</a:t>
            </a:r>
          </a:p>
        </p:txBody>
      </p:sp>
      <p:grpSp>
        <p:nvGrpSpPr>
          <p:cNvPr id="14341" name="Group 57"/>
          <p:cNvGrpSpPr>
            <a:grpSpLocks/>
          </p:cNvGrpSpPr>
          <p:nvPr/>
        </p:nvGrpSpPr>
        <p:grpSpPr bwMode="auto">
          <a:xfrm>
            <a:off x="1187450" y="1341438"/>
            <a:ext cx="7705725" cy="5040312"/>
            <a:chOff x="748" y="845"/>
            <a:chExt cx="4854" cy="3175"/>
          </a:xfrm>
        </p:grpSpPr>
        <p:grpSp>
          <p:nvGrpSpPr>
            <p:cNvPr id="14342" name="Group 35"/>
            <p:cNvGrpSpPr>
              <a:grpSpLocks/>
            </p:cNvGrpSpPr>
            <p:nvPr/>
          </p:nvGrpSpPr>
          <p:grpSpPr bwMode="auto">
            <a:xfrm>
              <a:off x="768" y="845"/>
              <a:ext cx="4425" cy="250"/>
              <a:chOff x="768" y="1071"/>
              <a:chExt cx="4425" cy="250"/>
            </a:xfrm>
          </p:grpSpPr>
          <p:sp>
            <p:nvSpPr>
              <p:cNvPr id="14376" name="流程图: 联系 12"/>
              <p:cNvSpPr>
                <a:spLocks noChangeArrowheads="1"/>
              </p:cNvSpPr>
              <p:nvPr/>
            </p:nvSpPr>
            <p:spPr bwMode="auto">
              <a:xfrm>
                <a:off x="768" y="1155"/>
                <a:ext cx="116" cy="98"/>
              </a:xfrm>
              <a:prstGeom prst="flowChartConnector">
                <a:avLst/>
              </a:prstGeom>
              <a:solidFill>
                <a:srgbClr val="FFFFFF"/>
              </a:solidFill>
              <a:ln w="9525">
                <a:solidFill>
                  <a:srgbClr val="000000"/>
                </a:solidFill>
                <a:round/>
                <a:headEnd/>
                <a:tailEnd/>
              </a:ln>
            </p:spPr>
            <p:txBody>
              <a:bodyPr anchor="ctr"/>
              <a:lstStyle/>
              <a:p>
                <a:pPr algn="ctr">
                  <a:buSzPct val="171000"/>
                </a:pPr>
                <a:endParaRPr lang="zh-CN" altLang="zh-CN" sz="2400">
                  <a:solidFill>
                    <a:schemeClr val="tx1"/>
                  </a:solidFill>
                  <a:latin typeface="宋体" charset="-122"/>
                  <a:ea typeface="Gill Sans"/>
                  <a:cs typeface="Gill Sans"/>
                  <a:sym typeface="宋体" charset="-122"/>
                </a:endParaRPr>
              </a:p>
            </p:txBody>
          </p:sp>
          <p:sp>
            <p:nvSpPr>
              <p:cNvPr id="14377" name="TextBox 14"/>
              <p:cNvSpPr>
                <a:spLocks noChangeArrowheads="1"/>
              </p:cNvSpPr>
              <p:nvPr/>
            </p:nvSpPr>
            <p:spPr bwMode="auto">
              <a:xfrm>
                <a:off x="912" y="1071"/>
                <a:ext cx="4281" cy="250"/>
              </a:xfrm>
              <a:prstGeom prst="rect">
                <a:avLst/>
              </a:prstGeom>
              <a:noFill/>
              <a:ln w="9525">
                <a:noFill/>
                <a:miter lim="800000"/>
                <a:headEnd/>
                <a:tailEnd/>
              </a:ln>
            </p:spPr>
            <p:txBody>
              <a:bodyPr>
                <a:spAutoFit/>
              </a:bodyPr>
              <a:lstStyle/>
              <a:p>
                <a:pPr>
                  <a:buSzPct val="171000"/>
                </a:pPr>
                <a:r>
                  <a:rPr lang="zh-CN" altLang="en-US" sz="2000">
                    <a:solidFill>
                      <a:schemeClr val="tx1"/>
                    </a:solidFill>
                    <a:latin typeface="微软雅黑" pitchFamily="34" charset="-122"/>
                    <a:ea typeface="微软雅黑" pitchFamily="34" charset="-122"/>
                    <a:cs typeface="Gill Sans"/>
                    <a:sym typeface="微软雅黑" pitchFamily="34" charset="-122"/>
                  </a:rPr>
                  <a:t>精准定位，专业服务于机械设计与制造相关的专业人群</a:t>
                </a:r>
                <a:endParaRPr lang="zh-CN" altLang="en-US" sz="2000">
                  <a:solidFill>
                    <a:schemeClr val="tx1"/>
                  </a:solidFill>
                  <a:ea typeface="微软雅黑" pitchFamily="34" charset="-122"/>
                  <a:cs typeface="Gill Sans"/>
                </a:endParaRPr>
              </a:p>
            </p:txBody>
          </p:sp>
        </p:grpSp>
        <p:grpSp>
          <p:nvGrpSpPr>
            <p:cNvPr id="14343" name="Group 36"/>
            <p:cNvGrpSpPr>
              <a:grpSpLocks/>
            </p:cNvGrpSpPr>
            <p:nvPr/>
          </p:nvGrpSpPr>
          <p:grpSpPr bwMode="auto">
            <a:xfrm>
              <a:off x="1142" y="1117"/>
              <a:ext cx="4097" cy="212"/>
              <a:chOff x="1278" y="1389"/>
              <a:chExt cx="4097" cy="212"/>
            </a:xfrm>
          </p:grpSpPr>
          <p:pic>
            <p:nvPicPr>
              <p:cNvPr id="14374" name="Picture 2"/>
              <p:cNvPicPr>
                <a:picLocks noChangeAspect="1" noChangeArrowheads="1"/>
              </p:cNvPicPr>
              <p:nvPr/>
            </p:nvPicPr>
            <p:blipFill>
              <a:blip r:embed="rId4"/>
              <a:srcRect/>
              <a:stretch>
                <a:fillRect/>
              </a:stretch>
            </p:blipFill>
            <p:spPr bwMode="auto">
              <a:xfrm>
                <a:off x="1278" y="1440"/>
                <a:ext cx="162" cy="106"/>
              </a:xfrm>
              <a:prstGeom prst="rect">
                <a:avLst/>
              </a:prstGeom>
              <a:noFill/>
              <a:ln w="9525">
                <a:noFill/>
                <a:miter lim="800000"/>
                <a:headEnd/>
                <a:tailEnd/>
              </a:ln>
            </p:spPr>
          </p:pic>
          <p:sp>
            <p:nvSpPr>
              <p:cNvPr id="14375" name="TextBox 15"/>
              <p:cNvSpPr>
                <a:spLocks noChangeArrowheads="1"/>
              </p:cNvSpPr>
              <p:nvPr/>
            </p:nvSpPr>
            <p:spPr bwMode="auto">
              <a:xfrm>
                <a:off x="1488" y="1389"/>
                <a:ext cx="3887" cy="212"/>
              </a:xfrm>
              <a:prstGeom prst="rect">
                <a:avLst/>
              </a:prstGeom>
              <a:noFill/>
              <a:ln w="9525">
                <a:noFill/>
                <a:miter lim="800000"/>
                <a:headEnd/>
                <a:tailEnd/>
              </a:ln>
            </p:spPr>
            <p:txBody>
              <a:bodyPr>
                <a:spAutoFit/>
              </a:bodyPr>
              <a:lstStyle/>
              <a:p>
                <a:pPr>
                  <a:buSzPct val="171000"/>
                </a:pPr>
                <a:r>
                  <a:rPr lang="zh-CN" altLang="en-US" sz="1600">
                    <a:solidFill>
                      <a:schemeClr val="tx1"/>
                    </a:solidFill>
                    <a:latin typeface="Gill Sans"/>
                    <a:ea typeface="Gill Sans"/>
                    <a:cs typeface="Gill Sans"/>
                    <a:sym typeface="宋体" charset="-122"/>
                  </a:rPr>
                  <a:t>致力于满足机械设计与制造专业领域人群的知识需求、阅读需求</a:t>
                </a:r>
                <a:endParaRPr lang="zh-CN" altLang="en-US" sz="1600">
                  <a:solidFill>
                    <a:schemeClr val="tx1"/>
                  </a:solidFill>
                  <a:ea typeface="Gill Sans"/>
                  <a:cs typeface="Gill Sans"/>
                </a:endParaRPr>
              </a:p>
            </p:txBody>
          </p:sp>
        </p:grpSp>
        <p:grpSp>
          <p:nvGrpSpPr>
            <p:cNvPr id="14344" name="Group 54"/>
            <p:cNvGrpSpPr>
              <a:grpSpLocks/>
            </p:cNvGrpSpPr>
            <p:nvPr/>
          </p:nvGrpSpPr>
          <p:grpSpPr bwMode="auto">
            <a:xfrm>
              <a:off x="1142" y="1358"/>
              <a:ext cx="4460" cy="212"/>
              <a:chOff x="1142" y="1358"/>
              <a:chExt cx="4460" cy="212"/>
            </a:xfrm>
          </p:grpSpPr>
          <p:pic>
            <p:nvPicPr>
              <p:cNvPr id="14372" name="Picture 2"/>
              <p:cNvPicPr>
                <a:picLocks noChangeAspect="1" noChangeArrowheads="1"/>
              </p:cNvPicPr>
              <p:nvPr/>
            </p:nvPicPr>
            <p:blipFill>
              <a:blip r:embed="rId4"/>
              <a:srcRect/>
              <a:stretch>
                <a:fillRect/>
              </a:stretch>
            </p:blipFill>
            <p:spPr bwMode="auto">
              <a:xfrm>
                <a:off x="1142" y="1398"/>
                <a:ext cx="162" cy="106"/>
              </a:xfrm>
              <a:prstGeom prst="rect">
                <a:avLst/>
              </a:prstGeom>
              <a:noFill/>
              <a:ln w="9525">
                <a:noFill/>
                <a:miter lim="800000"/>
                <a:headEnd/>
                <a:tailEnd/>
              </a:ln>
            </p:spPr>
          </p:pic>
          <p:sp>
            <p:nvSpPr>
              <p:cNvPr id="14373" name="TextBox 18"/>
              <p:cNvSpPr>
                <a:spLocks noChangeArrowheads="1"/>
              </p:cNvSpPr>
              <p:nvPr/>
            </p:nvSpPr>
            <p:spPr bwMode="auto">
              <a:xfrm>
                <a:off x="1352" y="1358"/>
                <a:ext cx="4250" cy="212"/>
              </a:xfrm>
              <a:prstGeom prst="rect">
                <a:avLst/>
              </a:prstGeom>
              <a:noFill/>
              <a:ln w="9525">
                <a:noFill/>
                <a:miter lim="800000"/>
                <a:headEnd/>
                <a:tailEnd/>
              </a:ln>
            </p:spPr>
            <p:txBody>
              <a:bodyPr>
                <a:spAutoFit/>
              </a:bodyPr>
              <a:lstStyle/>
              <a:p>
                <a:pPr>
                  <a:buSzPct val="171000"/>
                </a:pPr>
                <a:r>
                  <a:rPr lang="zh-CN" altLang="en-US" sz="1600">
                    <a:solidFill>
                      <a:schemeClr val="tx1"/>
                    </a:solidFill>
                    <a:latin typeface="Gill Sans"/>
                    <a:ea typeface="Gill Sans"/>
                    <a:cs typeface="Gill Sans"/>
                    <a:sym typeface="宋体" charset="-122"/>
                  </a:rPr>
                  <a:t>基于机械设计与制造专业领域人群以“读图”、“查表”为主的阅读习惯</a:t>
                </a:r>
                <a:endParaRPr lang="zh-CN" altLang="en-US" sz="1600">
                  <a:solidFill>
                    <a:schemeClr val="tx1"/>
                  </a:solidFill>
                  <a:ea typeface="Gill Sans"/>
                  <a:cs typeface="Gill Sans"/>
                </a:endParaRPr>
              </a:p>
            </p:txBody>
          </p:sp>
        </p:grpSp>
        <p:grpSp>
          <p:nvGrpSpPr>
            <p:cNvPr id="14345" name="Group 55"/>
            <p:cNvGrpSpPr>
              <a:grpSpLocks/>
            </p:cNvGrpSpPr>
            <p:nvPr/>
          </p:nvGrpSpPr>
          <p:grpSpPr bwMode="auto">
            <a:xfrm>
              <a:off x="1140" y="1616"/>
              <a:ext cx="3282" cy="212"/>
              <a:chOff x="1140" y="1616"/>
              <a:chExt cx="3282" cy="212"/>
            </a:xfrm>
          </p:grpSpPr>
          <p:pic>
            <p:nvPicPr>
              <p:cNvPr id="14370" name="Picture 2"/>
              <p:cNvPicPr>
                <a:picLocks noChangeAspect="1" noChangeArrowheads="1"/>
              </p:cNvPicPr>
              <p:nvPr/>
            </p:nvPicPr>
            <p:blipFill>
              <a:blip r:embed="rId4"/>
              <a:srcRect/>
              <a:stretch>
                <a:fillRect/>
              </a:stretch>
            </p:blipFill>
            <p:spPr bwMode="auto">
              <a:xfrm>
                <a:off x="1140" y="1669"/>
                <a:ext cx="162" cy="106"/>
              </a:xfrm>
              <a:prstGeom prst="rect">
                <a:avLst/>
              </a:prstGeom>
              <a:noFill/>
              <a:ln w="9525">
                <a:noFill/>
                <a:miter lim="800000"/>
                <a:headEnd/>
                <a:tailEnd/>
              </a:ln>
            </p:spPr>
          </p:pic>
          <p:sp>
            <p:nvSpPr>
              <p:cNvPr id="14371" name="TextBox 19"/>
              <p:cNvSpPr>
                <a:spLocks noChangeArrowheads="1"/>
              </p:cNvSpPr>
              <p:nvPr/>
            </p:nvSpPr>
            <p:spPr bwMode="auto">
              <a:xfrm>
                <a:off x="1350" y="1616"/>
                <a:ext cx="3072" cy="212"/>
              </a:xfrm>
              <a:prstGeom prst="rect">
                <a:avLst/>
              </a:prstGeom>
              <a:noFill/>
              <a:ln w="9525">
                <a:noFill/>
                <a:miter lim="800000"/>
                <a:headEnd/>
                <a:tailEnd/>
              </a:ln>
            </p:spPr>
            <p:txBody>
              <a:bodyPr>
                <a:spAutoFit/>
              </a:bodyPr>
              <a:lstStyle/>
              <a:p>
                <a:pPr>
                  <a:buSzPct val="171000"/>
                </a:pPr>
                <a:r>
                  <a:rPr lang="zh-CN" altLang="en-US" sz="1600">
                    <a:solidFill>
                      <a:schemeClr val="tx1"/>
                    </a:solidFill>
                    <a:latin typeface="Gill Sans"/>
                    <a:ea typeface="Gill Sans"/>
                    <a:cs typeface="Gill Sans"/>
                    <a:sym typeface="宋体" charset="-122"/>
                  </a:rPr>
                  <a:t>内容准确、可信、专业、实用</a:t>
                </a:r>
                <a:endParaRPr lang="zh-CN" altLang="en-US" sz="1600">
                  <a:solidFill>
                    <a:schemeClr val="tx1"/>
                  </a:solidFill>
                  <a:ea typeface="Gill Sans"/>
                  <a:cs typeface="Gill Sans"/>
                </a:endParaRPr>
              </a:p>
            </p:txBody>
          </p:sp>
        </p:grpSp>
        <p:grpSp>
          <p:nvGrpSpPr>
            <p:cNvPr id="14346" name="Group 39"/>
            <p:cNvGrpSpPr>
              <a:grpSpLocks/>
            </p:cNvGrpSpPr>
            <p:nvPr/>
          </p:nvGrpSpPr>
          <p:grpSpPr bwMode="auto">
            <a:xfrm>
              <a:off x="748" y="1933"/>
              <a:ext cx="2852" cy="250"/>
              <a:chOff x="748" y="1979"/>
              <a:chExt cx="2852" cy="250"/>
            </a:xfrm>
          </p:grpSpPr>
          <p:sp>
            <p:nvSpPr>
              <p:cNvPr id="14368" name="TextBox 25"/>
              <p:cNvSpPr>
                <a:spLocks noChangeArrowheads="1"/>
              </p:cNvSpPr>
              <p:nvPr/>
            </p:nvSpPr>
            <p:spPr bwMode="auto">
              <a:xfrm>
                <a:off x="912" y="1979"/>
                <a:ext cx="2688" cy="250"/>
              </a:xfrm>
              <a:prstGeom prst="rect">
                <a:avLst/>
              </a:prstGeom>
              <a:noFill/>
              <a:ln w="9525">
                <a:noFill/>
                <a:miter lim="800000"/>
                <a:headEnd/>
                <a:tailEnd/>
              </a:ln>
            </p:spPr>
            <p:txBody>
              <a:bodyPr>
                <a:spAutoFit/>
              </a:bodyPr>
              <a:lstStyle/>
              <a:p>
                <a:pPr>
                  <a:buSzPct val="171000"/>
                </a:pPr>
                <a:r>
                  <a:rPr lang="zh-CN" altLang="en-US" sz="2000">
                    <a:solidFill>
                      <a:schemeClr val="tx1"/>
                    </a:solidFill>
                    <a:latin typeface="微软雅黑" pitchFamily="34" charset="-122"/>
                    <a:ea typeface="微软雅黑" pitchFamily="34" charset="-122"/>
                    <a:cs typeface="Gill Sans"/>
                    <a:sym typeface="微软雅黑" pitchFamily="34" charset="-122"/>
                  </a:rPr>
                  <a:t>在线阅读，内容常新</a:t>
                </a:r>
                <a:endParaRPr lang="zh-CN" altLang="en-US" sz="2000">
                  <a:solidFill>
                    <a:schemeClr val="tx1"/>
                  </a:solidFill>
                  <a:ea typeface="微软雅黑" pitchFamily="34" charset="-122"/>
                  <a:cs typeface="Gill Sans"/>
                </a:endParaRPr>
              </a:p>
            </p:txBody>
          </p:sp>
          <p:sp>
            <p:nvSpPr>
              <p:cNvPr id="14369" name="流程图: 联系 12"/>
              <p:cNvSpPr>
                <a:spLocks noChangeArrowheads="1"/>
              </p:cNvSpPr>
              <p:nvPr/>
            </p:nvSpPr>
            <p:spPr bwMode="auto">
              <a:xfrm>
                <a:off x="748" y="2062"/>
                <a:ext cx="116" cy="98"/>
              </a:xfrm>
              <a:prstGeom prst="flowChartConnector">
                <a:avLst/>
              </a:prstGeom>
              <a:solidFill>
                <a:srgbClr val="FFFFFF"/>
              </a:solidFill>
              <a:ln w="9525">
                <a:solidFill>
                  <a:srgbClr val="000000"/>
                </a:solidFill>
                <a:round/>
                <a:headEnd/>
                <a:tailEnd/>
              </a:ln>
            </p:spPr>
            <p:txBody>
              <a:bodyPr anchor="ctr"/>
              <a:lstStyle/>
              <a:p>
                <a:pPr algn="ctr">
                  <a:buSzPct val="171000"/>
                </a:pPr>
                <a:endParaRPr lang="zh-CN" altLang="zh-CN" sz="2400">
                  <a:solidFill>
                    <a:schemeClr val="tx1"/>
                  </a:solidFill>
                  <a:latin typeface="宋体" charset="-122"/>
                  <a:ea typeface="Gill Sans"/>
                  <a:cs typeface="Gill Sans"/>
                  <a:sym typeface="宋体" charset="-122"/>
                </a:endParaRPr>
              </a:p>
            </p:txBody>
          </p:sp>
        </p:grpSp>
        <p:grpSp>
          <p:nvGrpSpPr>
            <p:cNvPr id="14347" name="Group 51"/>
            <p:cNvGrpSpPr>
              <a:grpSpLocks/>
            </p:cNvGrpSpPr>
            <p:nvPr/>
          </p:nvGrpSpPr>
          <p:grpSpPr bwMode="auto">
            <a:xfrm>
              <a:off x="793" y="2743"/>
              <a:ext cx="2825" cy="250"/>
              <a:chOff x="793" y="2743"/>
              <a:chExt cx="2825" cy="250"/>
            </a:xfrm>
          </p:grpSpPr>
          <p:sp>
            <p:nvSpPr>
              <p:cNvPr id="14366" name="TextBox 33"/>
              <p:cNvSpPr>
                <a:spLocks noChangeArrowheads="1"/>
              </p:cNvSpPr>
              <p:nvPr/>
            </p:nvSpPr>
            <p:spPr bwMode="auto">
              <a:xfrm>
                <a:off x="930" y="2743"/>
                <a:ext cx="2688" cy="250"/>
              </a:xfrm>
              <a:prstGeom prst="rect">
                <a:avLst/>
              </a:prstGeom>
              <a:noFill/>
              <a:ln w="9525">
                <a:noFill/>
                <a:miter lim="800000"/>
                <a:headEnd/>
                <a:tailEnd/>
              </a:ln>
            </p:spPr>
            <p:txBody>
              <a:bodyPr>
                <a:spAutoFit/>
              </a:bodyPr>
              <a:lstStyle/>
              <a:p>
                <a:pPr>
                  <a:buSzPct val="171000"/>
                </a:pPr>
                <a:r>
                  <a:rPr lang="zh-CN" altLang="en-US" sz="2000">
                    <a:solidFill>
                      <a:schemeClr val="tx1"/>
                    </a:solidFill>
                    <a:latin typeface="微软雅黑" pitchFamily="34" charset="-122"/>
                    <a:ea typeface="微软雅黑" pitchFamily="34" charset="-122"/>
                    <a:cs typeface="Gill Sans"/>
                    <a:sym typeface="微软雅黑" pitchFamily="34" charset="-122"/>
                  </a:rPr>
                  <a:t>海量数据，无限扩容</a:t>
                </a:r>
                <a:endParaRPr lang="zh-CN" altLang="en-US" sz="2000">
                  <a:solidFill>
                    <a:schemeClr val="tx1"/>
                  </a:solidFill>
                  <a:ea typeface="微软雅黑" pitchFamily="34" charset="-122"/>
                  <a:cs typeface="Gill Sans"/>
                </a:endParaRPr>
              </a:p>
            </p:txBody>
          </p:sp>
          <p:sp>
            <p:nvSpPr>
              <p:cNvPr id="14367" name="流程图: 联系 12"/>
              <p:cNvSpPr>
                <a:spLocks noChangeArrowheads="1"/>
              </p:cNvSpPr>
              <p:nvPr/>
            </p:nvSpPr>
            <p:spPr bwMode="auto">
              <a:xfrm>
                <a:off x="793" y="2833"/>
                <a:ext cx="116" cy="98"/>
              </a:xfrm>
              <a:prstGeom prst="flowChartConnector">
                <a:avLst/>
              </a:prstGeom>
              <a:solidFill>
                <a:srgbClr val="FFFFFF"/>
              </a:solidFill>
              <a:ln w="9525">
                <a:solidFill>
                  <a:srgbClr val="000000"/>
                </a:solidFill>
                <a:round/>
                <a:headEnd/>
                <a:tailEnd/>
              </a:ln>
            </p:spPr>
            <p:txBody>
              <a:bodyPr anchor="ctr"/>
              <a:lstStyle/>
              <a:p>
                <a:pPr algn="ctr">
                  <a:buSzPct val="171000"/>
                </a:pPr>
                <a:endParaRPr lang="zh-CN" altLang="zh-CN" sz="2400">
                  <a:solidFill>
                    <a:schemeClr val="tx1"/>
                  </a:solidFill>
                  <a:latin typeface="宋体" charset="-122"/>
                  <a:ea typeface="Gill Sans"/>
                  <a:cs typeface="Gill Sans"/>
                  <a:sym typeface="宋体" charset="-122"/>
                </a:endParaRPr>
              </a:p>
            </p:txBody>
          </p:sp>
        </p:grpSp>
        <p:grpSp>
          <p:nvGrpSpPr>
            <p:cNvPr id="14348" name="Group 56"/>
            <p:cNvGrpSpPr>
              <a:grpSpLocks/>
            </p:cNvGrpSpPr>
            <p:nvPr/>
          </p:nvGrpSpPr>
          <p:grpSpPr bwMode="auto">
            <a:xfrm>
              <a:off x="1176" y="2251"/>
              <a:ext cx="4380" cy="212"/>
              <a:chOff x="1176" y="2251"/>
              <a:chExt cx="4380" cy="212"/>
            </a:xfrm>
          </p:grpSpPr>
          <p:sp>
            <p:nvSpPr>
              <p:cNvPr id="14364" name="TextBox 29"/>
              <p:cNvSpPr>
                <a:spLocks noChangeArrowheads="1"/>
              </p:cNvSpPr>
              <p:nvPr/>
            </p:nvSpPr>
            <p:spPr bwMode="auto">
              <a:xfrm>
                <a:off x="1383" y="2251"/>
                <a:ext cx="4173" cy="212"/>
              </a:xfrm>
              <a:prstGeom prst="rect">
                <a:avLst/>
              </a:prstGeom>
              <a:noFill/>
              <a:ln w="9525">
                <a:noFill/>
                <a:miter lim="800000"/>
                <a:headEnd/>
                <a:tailEnd/>
              </a:ln>
            </p:spPr>
            <p:txBody>
              <a:bodyPr>
                <a:spAutoFit/>
              </a:bodyPr>
              <a:lstStyle/>
              <a:p>
                <a:pPr>
                  <a:buSzPct val="171000"/>
                </a:pPr>
                <a:r>
                  <a:rPr lang="zh-CN" altLang="en-US" sz="1600">
                    <a:solidFill>
                      <a:schemeClr val="tx1"/>
                    </a:solidFill>
                    <a:latin typeface="Gill Sans"/>
                    <a:ea typeface="Gill Sans"/>
                    <a:cs typeface="Gill Sans"/>
                    <a:sym typeface="宋体" charset="-122"/>
                  </a:rPr>
                  <a:t>支持</a:t>
                </a:r>
                <a:r>
                  <a:rPr lang="en-US" altLang="zh-CN" sz="1600">
                    <a:solidFill>
                      <a:schemeClr val="tx1"/>
                    </a:solidFill>
                    <a:latin typeface="Gill Sans"/>
                    <a:ea typeface="Gill Sans"/>
                    <a:cs typeface="Gill Sans"/>
                    <a:sym typeface="宋体" charset="-122"/>
                  </a:rPr>
                  <a:t>PC</a:t>
                </a:r>
                <a:r>
                  <a:rPr lang="zh-CN" altLang="en-US" sz="1600">
                    <a:solidFill>
                      <a:schemeClr val="tx1"/>
                    </a:solidFill>
                    <a:latin typeface="Gill Sans"/>
                    <a:ea typeface="Gill Sans"/>
                    <a:cs typeface="Gill Sans"/>
                    <a:sym typeface="宋体" charset="-122"/>
                  </a:rPr>
                  <a:t>端和移动端</a:t>
                </a:r>
                <a:r>
                  <a:rPr lang="zh-CN" altLang="en-US" sz="1600">
                    <a:solidFill>
                      <a:schemeClr val="tx1"/>
                    </a:solidFill>
                    <a:sym typeface="宋体" charset="-122"/>
                  </a:rPr>
                  <a:t>，有网络的地方就可以使用</a:t>
                </a:r>
              </a:p>
            </p:txBody>
          </p:sp>
          <p:pic>
            <p:nvPicPr>
              <p:cNvPr id="14365" name="Picture 2"/>
              <p:cNvPicPr>
                <a:picLocks noChangeAspect="1" noChangeArrowheads="1"/>
              </p:cNvPicPr>
              <p:nvPr/>
            </p:nvPicPr>
            <p:blipFill>
              <a:blip r:embed="rId4"/>
              <a:srcRect/>
              <a:stretch>
                <a:fillRect/>
              </a:stretch>
            </p:blipFill>
            <p:spPr bwMode="auto">
              <a:xfrm>
                <a:off x="1176" y="2296"/>
                <a:ext cx="162" cy="106"/>
              </a:xfrm>
              <a:prstGeom prst="rect">
                <a:avLst/>
              </a:prstGeom>
              <a:noFill/>
              <a:ln w="9525">
                <a:noFill/>
                <a:miter lim="800000"/>
                <a:headEnd/>
                <a:tailEnd/>
              </a:ln>
            </p:spPr>
          </p:pic>
        </p:grpSp>
        <p:grpSp>
          <p:nvGrpSpPr>
            <p:cNvPr id="14349" name="Group 53"/>
            <p:cNvGrpSpPr>
              <a:grpSpLocks/>
            </p:cNvGrpSpPr>
            <p:nvPr/>
          </p:nvGrpSpPr>
          <p:grpSpPr bwMode="auto">
            <a:xfrm>
              <a:off x="1176" y="2494"/>
              <a:ext cx="3279" cy="212"/>
              <a:chOff x="1176" y="2494"/>
              <a:chExt cx="3279" cy="212"/>
            </a:xfrm>
          </p:grpSpPr>
          <p:sp>
            <p:nvSpPr>
              <p:cNvPr id="14362" name="TextBox 31"/>
              <p:cNvSpPr>
                <a:spLocks noChangeArrowheads="1"/>
              </p:cNvSpPr>
              <p:nvPr/>
            </p:nvSpPr>
            <p:spPr bwMode="auto">
              <a:xfrm>
                <a:off x="1383" y="2494"/>
                <a:ext cx="3072" cy="212"/>
              </a:xfrm>
              <a:prstGeom prst="rect">
                <a:avLst/>
              </a:prstGeom>
              <a:noFill/>
              <a:ln w="9525">
                <a:noFill/>
                <a:miter lim="800000"/>
                <a:headEnd/>
                <a:tailEnd/>
              </a:ln>
            </p:spPr>
            <p:txBody>
              <a:bodyPr>
                <a:spAutoFit/>
              </a:bodyPr>
              <a:lstStyle/>
              <a:p>
                <a:pPr>
                  <a:buSzPct val="171000"/>
                </a:pPr>
                <a:r>
                  <a:rPr lang="zh-CN" altLang="en-US" sz="1600">
                    <a:solidFill>
                      <a:schemeClr val="tx1"/>
                    </a:solidFill>
                    <a:latin typeface="Gill Sans"/>
                    <a:ea typeface="Gill Sans"/>
                    <a:cs typeface="Gill Sans"/>
                    <a:sym typeface="宋体" charset="-122"/>
                  </a:rPr>
                  <a:t>内容实时更新，最新、最全、最细</a:t>
                </a:r>
                <a:endParaRPr lang="zh-CN" altLang="en-US" sz="1600">
                  <a:solidFill>
                    <a:schemeClr val="tx1"/>
                  </a:solidFill>
                  <a:ea typeface="Gill Sans"/>
                  <a:cs typeface="Gill Sans"/>
                </a:endParaRPr>
              </a:p>
            </p:txBody>
          </p:sp>
          <p:pic>
            <p:nvPicPr>
              <p:cNvPr id="14363" name="Picture 2"/>
              <p:cNvPicPr>
                <a:picLocks noChangeAspect="1" noChangeArrowheads="1"/>
              </p:cNvPicPr>
              <p:nvPr/>
            </p:nvPicPr>
            <p:blipFill>
              <a:blip r:embed="rId4"/>
              <a:srcRect/>
              <a:stretch>
                <a:fillRect/>
              </a:stretch>
            </p:blipFill>
            <p:spPr bwMode="auto">
              <a:xfrm>
                <a:off x="1176" y="2553"/>
                <a:ext cx="162" cy="106"/>
              </a:xfrm>
              <a:prstGeom prst="rect">
                <a:avLst/>
              </a:prstGeom>
              <a:noFill/>
              <a:ln w="9525">
                <a:noFill/>
                <a:miter lim="800000"/>
                <a:headEnd/>
                <a:tailEnd/>
              </a:ln>
            </p:spPr>
          </p:pic>
        </p:grpSp>
        <p:grpSp>
          <p:nvGrpSpPr>
            <p:cNvPr id="14350" name="Group 50"/>
            <p:cNvGrpSpPr>
              <a:grpSpLocks/>
            </p:cNvGrpSpPr>
            <p:nvPr/>
          </p:nvGrpSpPr>
          <p:grpSpPr bwMode="auto">
            <a:xfrm>
              <a:off x="1176" y="3037"/>
              <a:ext cx="3279" cy="212"/>
              <a:chOff x="1176" y="3037"/>
              <a:chExt cx="3279" cy="212"/>
            </a:xfrm>
          </p:grpSpPr>
          <p:sp>
            <p:nvSpPr>
              <p:cNvPr id="14360" name="TextBox 38"/>
              <p:cNvSpPr>
                <a:spLocks noChangeArrowheads="1"/>
              </p:cNvSpPr>
              <p:nvPr/>
            </p:nvSpPr>
            <p:spPr bwMode="auto">
              <a:xfrm>
                <a:off x="1383" y="3037"/>
                <a:ext cx="3072" cy="212"/>
              </a:xfrm>
              <a:prstGeom prst="rect">
                <a:avLst/>
              </a:prstGeom>
              <a:noFill/>
              <a:ln w="9525">
                <a:noFill/>
                <a:miter lim="800000"/>
                <a:headEnd/>
                <a:tailEnd/>
              </a:ln>
            </p:spPr>
            <p:txBody>
              <a:bodyPr>
                <a:spAutoFit/>
              </a:bodyPr>
              <a:lstStyle/>
              <a:p>
                <a:pPr>
                  <a:buSzPct val="171000"/>
                </a:pPr>
                <a:r>
                  <a:rPr lang="zh-CN" altLang="en-US" sz="1600">
                    <a:solidFill>
                      <a:schemeClr val="tx1"/>
                    </a:solidFill>
                    <a:latin typeface="Gill Sans"/>
                    <a:ea typeface="Gill Sans"/>
                    <a:cs typeface="Gill Sans"/>
                    <a:sym typeface="宋体" charset="-122"/>
                  </a:rPr>
                  <a:t>六大垂直版块</a:t>
                </a:r>
                <a:endParaRPr lang="zh-CN" altLang="en-US" sz="1600">
                  <a:solidFill>
                    <a:schemeClr val="tx1"/>
                  </a:solidFill>
                  <a:ea typeface="Gill Sans"/>
                  <a:cs typeface="Gill Sans"/>
                </a:endParaRPr>
              </a:p>
            </p:txBody>
          </p:sp>
          <p:pic>
            <p:nvPicPr>
              <p:cNvPr id="14361" name="Picture 2"/>
              <p:cNvPicPr>
                <a:picLocks noChangeAspect="1" noChangeArrowheads="1"/>
              </p:cNvPicPr>
              <p:nvPr/>
            </p:nvPicPr>
            <p:blipFill>
              <a:blip r:embed="rId4"/>
              <a:srcRect/>
              <a:stretch>
                <a:fillRect/>
              </a:stretch>
            </p:blipFill>
            <p:spPr bwMode="auto">
              <a:xfrm>
                <a:off x="1176" y="3097"/>
                <a:ext cx="162" cy="106"/>
              </a:xfrm>
              <a:prstGeom prst="rect">
                <a:avLst/>
              </a:prstGeom>
              <a:noFill/>
              <a:ln w="9525">
                <a:noFill/>
                <a:miter lim="800000"/>
                <a:headEnd/>
                <a:tailEnd/>
              </a:ln>
            </p:spPr>
          </p:pic>
        </p:grpSp>
        <p:grpSp>
          <p:nvGrpSpPr>
            <p:cNvPr id="14351" name="Group 49"/>
            <p:cNvGrpSpPr>
              <a:grpSpLocks/>
            </p:cNvGrpSpPr>
            <p:nvPr/>
          </p:nvGrpSpPr>
          <p:grpSpPr bwMode="auto">
            <a:xfrm>
              <a:off x="1176" y="3294"/>
              <a:ext cx="4143" cy="212"/>
              <a:chOff x="1176" y="3294"/>
              <a:chExt cx="4143" cy="212"/>
            </a:xfrm>
          </p:grpSpPr>
          <p:sp>
            <p:nvSpPr>
              <p:cNvPr id="14358" name="TextBox 41"/>
              <p:cNvSpPr>
                <a:spLocks noChangeArrowheads="1"/>
              </p:cNvSpPr>
              <p:nvPr/>
            </p:nvSpPr>
            <p:spPr bwMode="auto">
              <a:xfrm>
                <a:off x="1383" y="3294"/>
                <a:ext cx="3936" cy="212"/>
              </a:xfrm>
              <a:prstGeom prst="rect">
                <a:avLst/>
              </a:prstGeom>
              <a:noFill/>
              <a:ln w="9525">
                <a:noFill/>
                <a:miter lim="800000"/>
                <a:headEnd/>
                <a:tailEnd/>
              </a:ln>
            </p:spPr>
            <p:txBody>
              <a:bodyPr>
                <a:spAutoFit/>
              </a:bodyPr>
              <a:lstStyle/>
              <a:p>
                <a:pPr>
                  <a:buSzPct val="171000"/>
                </a:pPr>
                <a:r>
                  <a:rPr lang="zh-CN" altLang="en-US" sz="1600">
                    <a:solidFill>
                      <a:schemeClr val="tx1"/>
                    </a:solidFill>
                    <a:latin typeface="Gill Sans"/>
                    <a:ea typeface="Gill Sans"/>
                    <a:cs typeface="Gill Sans"/>
                    <a:sym typeface="宋体" charset="-122"/>
                  </a:rPr>
                  <a:t>技术领先、产品设计灵活</a:t>
                </a:r>
                <a:endParaRPr lang="zh-CN" altLang="en-US" sz="1600">
                  <a:solidFill>
                    <a:schemeClr val="tx1"/>
                  </a:solidFill>
                  <a:ea typeface="Gill Sans"/>
                  <a:cs typeface="Gill Sans"/>
                </a:endParaRPr>
              </a:p>
            </p:txBody>
          </p:sp>
          <p:pic>
            <p:nvPicPr>
              <p:cNvPr id="14359" name="Picture 2"/>
              <p:cNvPicPr>
                <a:picLocks noChangeAspect="1" noChangeArrowheads="1"/>
              </p:cNvPicPr>
              <p:nvPr/>
            </p:nvPicPr>
            <p:blipFill>
              <a:blip r:embed="rId4"/>
              <a:srcRect/>
              <a:stretch>
                <a:fillRect/>
              </a:stretch>
            </p:blipFill>
            <p:spPr bwMode="auto">
              <a:xfrm>
                <a:off x="1176" y="3346"/>
                <a:ext cx="162" cy="106"/>
              </a:xfrm>
              <a:prstGeom prst="rect">
                <a:avLst/>
              </a:prstGeom>
              <a:noFill/>
              <a:ln w="9525">
                <a:noFill/>
                <a:miter lim="800000"/>
                <a:headEnd/>
                <a:tailEnd/>
              </a:ln>
            </p:spPr>
          </p:pic>
        </p:grpSp>
        <p:grpSp>
          <p:nvGrpSpPr>
            <p:cNvPr id="14352" name="Group 47"/>
            <p:cNvGrpSpPr>
              <a:grpSpLocks/>
            </p:cNvGrpSpPr>
            <p:nvPr/>
          </p:nvGrpSpPr>
          <p:grpSpPr bwMode="auto">
            <a:xfrm>
              <a:off x="1176" y="3566"/>
              <a:ext cx="3279" cy="212"/>
              <a:chOff x="1176" y="3490"/>
              <a:chExt cx="3279" cy="212"/>
            </a:xfrm>
          </p:grpSpPr>
          <p:sp>
            <p:nvSpPr>
              <p:cNvPr id="14356" name="TextBox 49"/>
              <p:cNvSpPr>
                <a:spLocks noChangeArrowheads="1"/>
              </p:cNvSpPr>
              <p:nvPr/>
            </p:nvSpPr>
            <p:spPr bwMode="auto">
              <a:xfrm>
                <a:off x="1383" y="3490"/>
                <a:ext cx="3072" cy="212"/>
              </a:xfrm>
              <a:prstGeom prst="rect">
                <a:avLst/>
              </a:prstGeom>
              <a:noFill/>
              <a:ln w="9525">
                <a:noFill/>
                <a:miter lim="800000"/>
                <a:headEnd/>
                <a:tailEnd/>
              </a:ln>
            </p:spPr>
            <p:txBody>
              <a:bodyPr>
                <a:spAutoFit/>
              </a:bodyPr>
              <a:lstStyle/>
              <a:p>
                <a:pPr>
                  <a:buSzPct val="171000"/>
                </a:pPr>
                <a:r>
                  <a:rPr lang="zh-CN" altLang="en-US" sz="1600">
                    <a:solidFill>
                      <a:schemeClr val="tx1"/>
                    </a:solidFill>
                    <a:latin typeface="Gill Sans"/>
                    <a:ea typeface="Gill Sans"/>
                    <a:cs typeface="Gill Sans"/>
                    <a:sym typeface="宋体" charset="-122"/>
                  </a:rPr>
                  <a:t>内容全面，图片清晰、精度高</a:t>
                </a:r>
                <a:endParaRPr lang="zh-CN" altLang="en-US" sz="1600">
                  <a:solidFill>
                    <a:schemeClr val="tx1"/>
                  </a:solidFill>
                  <a:ea typeface="Gill Sans"/>
                  <a:cs typeface="Gill Sans"/>
                </a:endParaRPr>
              </a:p>
            </p:txBody>
          </p:sp>
          <p:pic>
            <p:nvPicPr>
              <p:cNvPr id="14357" name="Picture 2"/>
              <p:cNvPicPr>
                <a:picLocks noChangeAspect="1" noChangeArrowheads="1"/>
              </p:cNvPicPr>
              <p:nvPr/>
            </p:nvPicPr>
            <p:blipFill>
              <a:blip r:embed="rId4"/>
              <a:srcRect/>
              <a:stretch>
                <a:fillRect/>
              </a:stretch>
            </p:blipFill>
            <p:spPr bwMode="auto">
              <a:xfrm>
                <a:off x="1176" y="3551"/>
                <a:ext cx="162" cy="106"/>
              </a:xfrm>
              <a:prstGeom prst="rect">
                <a:avLst/>
              </a:prstGeom>
              <a:noFill/>
              <a:ln w="9525">
                <a:noFill/>
                <a:miter lim="800000"/>
                <a:headEnd/>
                <a:tailEnd/>
              </a:ln>
            </p:spPr>
          </p:pic>
        </p:grpSp>
        <p:grpSp>
          <p:nvGrpSpPr>
            <p:cNvPr id="14353" name="Group 48"/>
            <p:cNvGrpSpPr>
              <a:grpSpLocks/>
            </p:cNvGrpSpPr>
            <p:nvPr/>
          </p:nvGrpSpPr>
          <p:grpSpPr bwMode="auto">
            <a:xfrm>
              <a:off x="1176" y="3808"/>
              <a:ext cx="3279" cy="212"/>
              <a:chOff x="1176" y="3808"/>
              <a:chExt cx="3279" cy="212"/>
            </a:xfrm>
          </p:grpSpPr>
          <p:sp>
            <p:nvSpPr>
              <p:cNvPr id="14354" name="TextBox 50"/>
              <p:cNvSpPr>
                <a:spLocks noChangeArrowheads="1"/>
              </p:cNvSpPr>
              <p:nvPr/>
            </p:nvSpPr>
            <p:spPr bwMode="auto">
              <a:xfrm>
                <a:off x="1383" y="3808"/>
                <a:ext cx="3072" cy="212"/>
              </a:xfrm>
              <a:prstGeom prst="rect">
                <a:avLst/>
              </a:prstGeom>
              <a:noFill/>
              <a:ln w="9525">
                <a:noFill/>
                <a:miter lim="800000"/>
                <a:headEnd/>
                <a:tailEnd/>
              </a:ln>
            </p:spPr>
            <p:txBody>
              <a:bodyPr>
                <a:spAutoFit/>
              </a:bodyPr>
              <a:lstStyle/>
              <a:p>
                <a:pPr>
                  <a:buSzPct val="171000"/>
                </a:pPr>
                <a:r>
                  <a:rPr lang="zh-CN" altLang="en-US" sz="1600">
                    <a:solidFill>
                      <a:schemeClr val="tx1"/>
                    </a:solidFill>
                    <a:latin typeface="Gill Sans"/>
                    <a:ea typeface="Gill Sans"/>
                    <a:cs typeface="Gill Sans"/>
                    <a:sym typeface="宋体" charset="-122"/>
                  </a:rPr>
                  <a:t>优质正版，来源广泛，无限扩容</a:t>
                </a:r>
                <a:endParaRPr lang="zh-CN" altLang="en-US" sz="1600">
                  <a:solidFill>
                    <a:schemeClr val="tx1"/>
                  </a:solidFill>
                  <a:ea typeface="Gill Sans"/>
                  <a:cs typeface="Gill Sans"/>
                </a:endParaRPr>
              </a:p>
            </p:txBody>
          </p:sp>
          <p:pic>
            <p:nvPicPr>
              <p:cNvPr id="14355" name="Picture 2"/>
              <p:cNvPicPr>
                <a:picLocks noChangeAspect="1" noChangeArrowheads="1"/>
              </p:cNvPicPr>
              <p:nvPr/>
            </p:nvPicPr>
            <p:blipFill>
              <a:blip r:embed="rId4"/>
              <a:srcRect/>
              <a:stretch>
                <a:fillRect/>
              </a:stretch>
            </p:blipFill>
            <p:spPr bwMode="auto">
              <a:xfrm>
                <a:off x="1176" y="3870"/>
                <a:ext cx="162" cy="106"/>
              </a:xfrm>
              <a:prstGeom prst="rect">
                <a:avLst/>
              </a:prstGeom>
              <a:noFill/>
              <a:ln w="9525">
                <a:noFill/>
                <a:miter lim="800000"/>
                <a:headEnd/>
                <a:tailEnd/>
              </a:ln>
            </p:spPr>
          </p:pic>
        </p:grpSp>
      </p:grpSp>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p:nvPr/>
        </p:nvSpPr>
        <p:spPr>
          <a:xfrm>
            <a:off x="-4763" y="-4763"/>
            <a:ext cx="9153526" cy="6867526"/>
          </a:xfrm>
          <a:prstGeom prst="rect">
            <a:avLst/>
          </a:prstGeom>
          <a:solidFill>
            <a:srgbClr val="18397B"/>
          </a:solidFill>
          <a:ln>
            <a:solidFill/>
            <a:round/>
          </a:ln>
          <a:effectLst>
            <a:outerShdw blurRad="38100" dist="23000" dir="5400000" rotWithShape="0">
              <a:srgbClr val="000000">
                <a:alpha val="35000"/>
              </a:srgbClr>
            </a:outerShdw>
          </a:effectLst>
        </p:spPr>
        <p:txBody>
          <a:bodyPr lIns="35718" tIns="35718" rIns="35718" bIns="35718" anchor="ctr"/>
          <a:lstStyle/>
          <a:p>
            <a:pPr>
              <a:defRPr/>
            </a:pPr>
            <a:endParaRPr lang="zh-CN" altLang="en-US" sz="1800" b="1">
              <a:latin typeface="Times New Roman" pitchFamily="18" charset="0"/>
              <a:cs typeface="Times New Roman" pitchFamily="18" charset="0"/>
              <a:sym typeface="Times New Roman" pitchFamily="18" charset="0"/>
            </a:endParaRPr>
          </a:p>
        </p:txBody>
      </p:sp>
      <p:sp>
        <p:nvSpPr>
          <p:cNvPr id="181" name="Shape 181"/>
          <p:cNvSpPr/>
          <p:nvPr/>
        </p:nvSpPr>
        <p:spPr>
          <a:xfrm flipV="1">
            <a:off x="144463" y="646113"/>
            <a:ext cx="8855075" cy="0"/>
          </a:xfrm>
          <a:prstGeom prst="line">
            <a:avLst/>
          </a:prstGeom>
          <a:ln w="25400">
            <a:solidFill>
              <a:srgbClr val="FFFFFF"/>
            </a:solidFill>
          </a:ln>
          <a:effectLst>
            <a:outerShdw blurRad="38100" dist="20000" dir="5400000" rotWithShape="0">
              <a:srgbClr val="000000">
                <a:alpha val="38000"/>
              </a:srgbClr>
            </a:outerShdw>
          </a:effectLst>
        </p:spPr>
        <p:txBody>
          <a:bodyPr lIns="0" tIns="0" rIns="0" bIns="0"/>
          <a:lstStyle/>
          <a:p>
            <a:pPr defTabSz="457200" fontAlgn="auto">
              <a:spcBef>
                <a:spcPts val="0"/>
              </a:spcBef>
              <a:spcAft>
                <a:spcPts val="0"/>
              </a:spcAft>
              <a:defRPr sz="1200">
                <a:solidFill>
                  <a:srgbClr val="000000"/>
                </a:solidFill>
              </a:defRPr>
            </a:pPr>
            <a:endParaRPr sz="1200" kern="0">
              <a:solidFill>
                <a:srgbClr val="000000"/>
              </a:solidFill>
              <a:latin typeface="+mn-lt"/>
              <a:ea typeface="+mn-ea"/>
              <a:sym typeface="Helvetica"/>
            </a:endParaRPr>
          </a:p>
        </p:txBody>
      </p:sp>
      <p:pic>
        <p:nvPicPr>
          <p:cNvPr id="16387" name="pasted-image.tif"/>
          <p:cNvPicPr>
            <a:picLocks noChangeAspect="1" noChangeArrowheads="1"/>
          </p:cNvPicPr>
          <p:nvPr/>
        </p:nvPicPr>
        <p:blipFill>
          <a:blip r:embed="rId3" cstate="print"/>
          <a:srcRect/>
          <a:stretch>
            <a:fillRect/>
          </a:stretch>
        </p:blipFill>
        <p:spPr bwMode="auto">
          <a:xfrm>
            <a:off x="8175625" y="26988"/>
            <a:ext cx="752475" cy="560387"/>
          </a:xfrm>
          <a:prstGeom prst="rect">
            <a:avLst/>
          </a:prstGeom>
          <a:noFill/>
          <a:ln w="12700">
            <a:noFill/>
            <a:miter lim="400000"/>
            <a:headEnd/>
            <a:tailEnd/>
          </a:ln>
        </p:spPr>
      </p:pic>
      <p:sp>
        <p:nvSpPr>
          <p:cNvPr id="16388" name="Shape 183"/>
          <p:cNvSpPr>
            <a:spLocks noChangeArrowheads="1"/>
          </p:cNvSpPr>
          <p:nvPr/>
        </p:nvSpPr>
        <p:spPr bwMode="auto">
          <a:xfrm>
            <a:off x="112713" y="184150"/>
            <a:ext cx="1514475" cy="519113"/>
          </a:xfrm>
          <a:prstGeom prst="rect">
            <a:avLst/>
          </a:prstGeom>
          <a:noFill/>
          <a:ln w="12700">
            <a:noFill/>
            <a:miter lim="400000"/>
            <a:headEnd/>
            <a:tailEnd/>
          </a:ln>
        </p:spPr>
        <p:txBody>
          <a:bodyPr wrap="none" lIns="45719" rIns="45719">
            <a:spAutoFit/>
          </a:bodyPr>
          <a:lstStyle/>
          <a:p>
            <a:r>
              <a:rPr lang="zh-CN" altLang="en-US">
                <a:solidFill>
                  <a:schemeClr val="tx1"/>
                </a:solidFill>
                <a:sym typeface="微软雅黑" pitchFamily="34" charset="-122"/>
              </a:rPr>
              <a:t>平台特色</a:t>
            </a:r>
          </a:p>
        </p:txBody>
      </p:sp>
      <p:grpSp>
        <p:nvGrpSpPr>
          <p:cNvPr id="16389" name="Group 50"/>
          <p:cNvGrpSpPr>
            <a:grpSpLocks/>
          </p:cNvGrpSpPr>
          <p:nvPr/>
        </p:nvGrpSpPr>
        <p:grpSpPr bwMode="auto">
          <a:xfrm>
            <a:off x="539750" y="620713"/>
            <a:ext cx="7600950" cy="2868612"/>
            <a:chOff x="768" y="799"/>
            <a:chExt cx="4788" cy="1807"/>
          </a:xfrm>
        </p:grpSpPr>
        <p:grpSp>
          <p:nvGrpSpPr>
            <p:cNvPr id="16402" name="Group 41"/>
            <p:cNvGrpSpPr>
              <a:grpSpLocks/>
            </p:cNvGrpSpPr>
            <p:nvPr/>
          </p:nvGrpSpPr>
          <p:grpSpPr bwMode="auto">
            <a:xfrm>
              <a:off x="768" y="799"/>
              <a:ext cx="1069" cy="327"/>
              <a:chOff x="768" y="799"/>
              <a:chExt cx="1069" cy="327"/>
            </a:xfrm>
          </p:grpSpPr>
          <p:sp>
            <p:nvSpPr>
              <p:cNvPr id="16411" name="流程图: 联系 6"/>
              <p:cNvSpPr>
                <a:spLocks noChangeArrowheads="1"/>
              </p:cNvSpPr>
              <p:nvPr/>
            </p:nvSpPr>
            <p:spPr bwMode="auto">
              <a:xfrm>
                <a:off x="768" y="935"/>
                <a:ext cx="113" cy="113"/>
              </a:xfrm>
              <a:prstGeom prst="flowChartConnector">
                <a:avLst/>
              </a:prstGeom>
              <a:solidFill>
                <a:srgbClr val="FFFFFF"/>
              </a:solidFill>
              <a:ln w="9525">
                <a:solidFill>
                  <a:srgbClr val="000000"/>
                </a:solidFill>
                <a:round/>
                <a:headEnd/>
                <a:tailEnd/>
              </a:ln>
            </p:spPr>
            <p:txBody>
              <a:bodyPr anchor="ctr"/>
              <a:lstStyle/>
              <a:p>
                <a:pPr algn="ctr">
                  <a:buSzPct val="171000"/>
                </a:pPr>
                <a:endParaRPr lang="zh-CN" altLang="zh-CN" sz="2100">
                  <a:solidFill>
                    <a:schemeClr val="bg1"/>
                  </a:solidFill>
                  <a:latin typeface="宋体" charset="-122"/>
                  <a:ea typeface="Gill Sans"/>
                  <a:cs typeface="Gill Sans"/>
                  <a:sym typeface="宋体" charset="-122"/>
                </a:endParaRPr>
              </a:p>
            </p:txBody>
          </p:sp>
          <p:sp>
            <p:nvSpPr>
              <p:cNvPr id="16412" name="Text Box 40"/>
              <p:cNvSpPr txBox="1">
                <a:spLocks noChangeArrowheads="1"/>
              </p:cNvSpPr>
              <p:nvPr/>
            </p:nvSpPr>
            <p:spPr bwMode="auto">
              <a:xfrm>
                <a:off x="930" y="799"/>
                <a:ext cx="907" cy="327"/>
              </a:xfrm>
              <a:prstGeom prst="rect">
                <a:avLst/>
              </a:prstGeom>
              <a:noFill/>
              <a:ln w="9525">
                <a:noFill/>
                <a:miter lim="800000"/>
                <a:headEnd/>
                <a:tailEnd/>
              </a:ln>
            </p:spPr>
            <p:txBody>
              <a:bodyPr>
                <a:spAutoFit/>
              </a:bodyPr>
              <a:lstStyle/>
              <a:p>
                <a:r>
                  <a:rPr lang="zh-CN" altLang="en-US" sz="2000"/>
                  <a:t>技术特色</a:t>
                </a:r>
                <a:r>
                  <a:rPr lang="zh-CN" altLang="en-US"/>
                  <a:t> </a:t>
                </a:r>
              </a:p>
            </p:txBody>
          </p:sp>
        </p:grpSp>
        <p:grpSp>
          <p:nvGrpSpPr>
            <p:cNvPr id="16403" name="Group 49"/>
            <p:cNvGrpSpPr>
              <a:grpSpLocks/>
            </p:cNvGrpSpPr>
            <p:nvPr/>
          </p:nvGrpSpPr>
          <p:grpSpPr bwMode="auto">
            <a:xfrm>
              <a:off x="1085" y="1162"/>
              <a:ext cx="4471" cy="1444"/>
              <a:chOff x="1085" y="1162"/>
              <a:chExt cx="4471" cy="1444"/>
            </a:xfrm>
          </p:grpSpPr>
          <p:pic>
            <p:nvPicPr>
              <p:cNvPr id="16404" name="Picture 2"/>
              <p:cNvPicPr>
                <a:picLocks noChangeAspect="1" noChangeArrowheads="1"/>
              </p:cNvPicPr>
              <p:nvPr/>
            </p:nvPicPr>
            <p:blipFill>
              <a:blip r:embed="rId4"/>
              <a:srcRect/>
              <a:stretch>
                <a:fillRect/>
              </a:stretch>
            </p:blipFill>
            <p:spPr bwMode="auto">
              <a:xfrm>
                <a:off x="1085" y="1283"/>
                <a:ext cx="162" cy="106"/>
              </a:xfrm>
              <a:prstGeom prst="rect">
                <a:avLst/>
              </a:prstGeom>
              <a:noFill/>
              <a:ln w="9525">
                <a:noFill/>
                <a:miter lim="800000"/>
                <a:headEnd/>
                <a:tailEnd/>
              </a:ln>
            </p:spPr>
          </p:pic>
          <p:sp>
            <p:nvSpPr>
              <p:cNvPr id="16405" name="Text Box 43"/>
              <p:cNvSpPr txBox="1">
                <a:spLocks noChangeArrowheads="1"/>
              </p:cNvSpPr>
              <p:nvPr/>
            </p:nvSpPr>
            <p:spPr bwMode="auto">
              <a:xfrm>
                <a:off x="1247" y="1162"/>
                <a:ext cx="4309" cy="1444"/>
              </a:xfrm>
              <a:prstGeom prst="rect">
                <a:avLst/>
              </a:prstGeom>
              <a:noFill/>
              <a:ln w="9525">
                <a:noFill/>
                <a:miter lim="800000"/>
                <a:headEnd/>
                <a:tailEnd/>
              </a:ln>
            </p:spPr>
            <p:txBody>
              <a:bodyPr>
                <a:spAutoFit/>
              </a:bodyPr>
              <a:lstStyle/>
              <a:p>
                <a:pPr>
                  <a:lnSpc>
                    <a:spcPct val="150000"/>
                  </a:lnSpc>
                </a:pPr>
                <a:r>
                  <a:rPr lang="zh-CN" altLang="en-US" sz="1600"/>
                  <a:t>科技知识专业出版的创新；</a:t>
                </a:r>
              </a:p>
              <a:p>
                <a:pPr>
                  <a:lnSpc>
                    <a:spcPct val="150000"/>
                  </a:lnSpc>
                </a:pPr>
                <a:r>
                  <a:rPr lang="zh-CN" altLang="en-US" sz="1600"/>
                  <a:t>提供知识关联、精确查询、全文检索、下载、打印等服务；</a:t>
                </a:r>
              </a:p>
              <a:p>
                <a:pPr>
                  <a:lnSpc>
                    <a:spcPct val="150000"/>
                  </a:lnSpc>
                </a:pPr>
                <a:r>
                  <a:rPr lang="zh-CN" altLang="en-US" sz="1600"/>
                  <a:t>提供设计计算与分析、</a:t>
                </a:r>
                <a:r>
                  <a:rPr lang="en-US" altLang="zh-CN" sz="1600"/>
                  <a:t>3D</a:t>
                </a:r>
                <a:r>
                  <a:rPr lang="zh-CN" altLang="en-US" sz="1600"/>
                  <a:t>零件模型下载、多媒体视频教学等功能；</a:t>
                </a:r>
              </a:p>
              <a:p>
                <a:pPr>
                  <a:lnSpc>
                    <a:spcPct val="150000"/>
                  </a:lnSpc>
                </a:pPr>
                <a:r>
                  <a:rPr lang="zh-CN" altLang="en-US" sz="1600"/>
                  <a:t>提供云服务与镜像服务两种模式；</a:t>
                </a:r>
              </a:p>
              <a:p>
                <a:pPr>
                  <a:lnSpc>
                    <a:spcPct val="150000"/>
                  </a:lnSpc>
                </a:pPr>
                <a:r>
                  <a:rPr lang="zh-CN" altLang="en-US" sz="1600"/>
                  <a:t>可根据企业</a:t>
                </a:r>
                <a:r>
                  <a:rPr lang="en-US" altLang="zh-CN" sz="1600"/>
                  <a:t>/</a:t>
                </a:r>
                <a:r>
                  <a:rPr lang="zh-CN" altLang="en-US" sz="1600"/>
                  <a:t>高校需求提供定制服务；</a:t>
                </a:r>
              </a:p>
              <a:p>
                <a:pPr>
                  <a:lnSpc>
                    <a:spcPct val="150000"/>
                  </a:lnSpc>
                </a:pPr>
                <a:r>
                  <a:rPr lang="zh-CN" altLang="en-US" sz="1600"/>
                  <a:t>支持平板电脑、智能手机等移动终端设备。 </a:t>
                </a:r>
              </a:p>
            </p:txBody>
          </p:sp>
          <p:pic>
            <p:nvPicPr>
              <p:cNvPr id="16406" name="Picture 2"/>
              <p:cNvPicPr>
                <a:picLocks noChangeAspect="1" noChangeArrowheads="1"/>
              </p:cNvPicPr>
              <p:nvPr/>
            </p:nvPicPr>
            <p:blipFill>
              <a:blip r:embed="rId4"/>
              <a:srcRect/>
              <a:stretch>
                <a:fillRect/>
              </a:stretch>
            </p:blipFill>
            <p:spPr bwMode="auto">
              <a:xfrm>
                <a:off x="1085" y="1525"/>
                <a:ext cx="162" cy="106"/>
              </a:xfrm>
              <a:prstGeom prst="rect">
                <a:avLst/>
              </a:prstGeom>
              <a:noFill/>
              <a:ln w="9525">
                <a:noFill/>
                <a:miter lim="800000"/>
                <a:headEnd/>
                <a:tailEnd/>
              </a:ln>
            </p:spPr>
          </p:pic>
          <p:pic>
            <p:nvPicPr>
              <p:cNvPr id="16407" name="Picture 2"/>
              <p:cNvPicPr>
                <a:picLocks noChangeAspect="1" noChangeArrowheads="1"/>
              </p:cNvPicPr>
              <p:nvPr/>
            </p:nvPicPr>
            <p:blipFill>
              <a:blip r:embed="rId4"/>
              <a:srcRect/>
              <a:stretch>
                <a:fillRect/>
              </a:stretch>
            </p:blipFill>
            <p:spPr bwMode="auto">
              <a:xfrm>
                <a:off x="1085" y="1752"/>
                <a:ext cx="162" cy="106"/>
              </a:xfrm>
              <a:prstGeom prst="rect">
                <a:avLst/>
              </a:prstGeom>
              <a:noFill/>
              <a:ln w="9525">
                <a:noFill/>
                <a:miter lim="800000"/>
                <a:headEnd/>
                <a:tailEnd/>
              </a:ln>
            </p:spPr>
          </p:pic>
          <p:pic>
            <p:nvPicPr>
              <p:cNvPr id="16408" name="Picture 2"/>
              <p:cNvPicPr>
                <a:picLocks noChangeAspect="1" noChangeArrowheads="1"/>
              </p:cNvPicPr>
              <p:nvPr/>
            </p:nvPicPr>
            <p:blipFill>
              <a:blip r:embed="rId4"/>
              <a:srcRect/>
              <a:stretch>
                <a:fillRect/>
              </a:stretch>
            </p:blipFill>
            <p:spPr bwMode="auto">
              <a:xfrm>
                <a:off x="1085" y="1963"/>
                <a:ext cx="162" cy="106"/>
              </a:xfrm>
              <a:prstGeom prst="rect">
                <a:avLst/>
              </a:prstGeom>
              <a:noFill/>
              <a:ln w="9525">
                <a:noFill/>
                <a:miter lim="800000"/>
                <a:headEnd/>
                <a:tailEnd/>
              </a:ln>
            </p:spPr>
          </p:pic>
          <p:pic>
            <p:nvPicPr>
              <p:cNvPr id="16409" name="Picture 2"/>
              <p:cNvPicPr>
                <a:picLocks noChangeAspect="1" noChangeArrowheads="1"/>
              </p:cNvPicPr>
              <p:nvPr/>
            </p:nvPicPr>
            <p:blipFill>
              <a:blip r:embed="rId4"/>
              <a:srcRect/>
              <a:stretch>
                <a:fillRect/>
              </a:stretch>
            </p:blipFill>
            <p:spPr bwMode="auto">
              <a:xfrm>
                <a:off x="1085" y="2190"/>
                <a:ext cx="162" cy="106"/>
              </a:xfrm>
              <a:prstGeom prst="rect">
                <a:avLst/>
              </a:prstGeom>
              <a:noFill/>
              <a:ln w="9525">
                <a:noFill/>
                <a:miter lim="800000"/>
                <a:headEnd/>
                <a:tailEnd/>
              </a:ln>
            </p:spPr>
          </p:pic>
          <p:pic>
            <p:nvPicPr>
              <p:cNvPr id="16410" name="Picture 2"/>
              <p:cNvPicPr>
                <a:picLocks noChangeAspect="1" noChangeArrowheads="1"/>
              </p:cNvPicPr>
              <p:nvPr/>
            </p:nvPicPr>
            <p:blipFill>
              <a:blip r:embed="rId4"/>
              <a:srcRect/>
              <a:stretch>
                <a:fillRect/>
              </a:stretch>
            </p:blipFill>
            <p:spPr bwMode="auto">
              <a:xfrm>
                <a:off x="1085" y="2432"/>
                <a:ext cx="162" cy="106"/>
              </a:xfrm>
              <a:prstGeom prst="rect">
                <a:avLst/>
              </a:prstGeom>
              <a:noFill/>
              <a:ln w="9525">
                <a:noFill/>
                <a:miter lim="800000"/>
                <a:headEnd/>
                <a:tailEnd/>
              </a:ln>
            </p:spPr>
          </p:pic>
        </p:grpSp>
      </p:grpSp>
      <p:grpSp>
        <p:nvGrpSpPr>
          <p:cNvPr id="16390" name="Group 65"/>
          <p:cNvGrpSpPr>
            <a:grpSpLocks/>
          </p:cNvGrpSpPr>
          <p:nvPr/>
        </p:nvGrpSpPr>
        <p:grpSpPr bwMode="auto">
          <a:xfrm>
            <a:off x="468313" y="3500438"/>
            <a:ext cx="8785225" cy="3168650"/>
            <a:chOff x="295" y="2205"/>
            <a:chExt cx="5534" cy="1996"/>
          </a:xfrm>
        </p:grpSpPr>
        <p:grpSp>
          <p:nvGrpSpPr>
            <p:cNvPr id="16391" name="Group 52"/>
            <p:cNvGrpSpPr>
              <a:grpSpLocks/>
            </p:cNvGrpSpPr>
            <p:nvPr/>
          </p:nvGrpSpPr>
          <p:grpSpPr bwMode="auto">
            <a:xfrm>
              <a:off x="295" y="2205"/>
              <a:ext cx="1069" cy="327"/>
              <a:chOff x="768" y="799"/>
              <a:chExt cx="1069" cy="327"/>
            </a:xfrm>
          </p:grpSpPr>
          <p:sp>
            <p:nvSpPr>
              <p:cNvPr id="16400" name="流程图: 联系 6"/>
              <p:cNvSpPr>
                <a:spLocks noChangeArrowheads="1"/>
              </p:cNvSpPr>
              <p:nvPr/>
            </p:nvSpPr>
            <p:spPr bwMode="auto">
              <a:xfrm>
                <a:off x="768" y="935"/>
                <a:ext cx="113" cy="113"/>
              </a:xfrm>
              <a:prstGeom prst="flowChartConnector">
                <a:avLst/>
              </a:prstGeom>
              <a:solidFill>
                <a:srgbClr val="FFFFFF"/>
              </a:solidFill>
              <a:ln w="9525">
                <a:solidFill>
                  <a:srgbClr val="000000"/>
                </a:solidFill>
                <a:round/>
                <a:headEnd/>
                <a:tailEnd/>
              </a:ln>
            </p:spPr>
            <p:txBody>
              <a:bodyPr anchor="ctr"/>
              <a:lstStyle/>
              <a:p>
                <a:pPr algn="ctr">
                  <a:buSzPct val="171000"/>
                </a:pPr>
                <a:endParaRPr lang="zh-CN" altLang="zh-CN" sz="2100">
                  <a:solidFill>
                    <a:schemeClr val="bg1"/>
                  </a:solidFill>
                  <a:latin typeface="宋体" charset="-122"/>
                  <a:ea typeface="Gill Sans"/>
                  <a:cs typeface="Gill Sans"/>
                  <a:sym typeface="宋体" charset="-122"/>
                </a:endParaRPr>
              </a:p>
            </p:txBody>
          </p:sp>
          <p:sp>
            <p:nvSpPr>
              <p:cNvPr id="16401" name="Text Box 54"/>
              <p:cNvSpPr txBox="1">
                <a:spLocks noChangeArrowheads="1"/>
              </p:cNvSpPr>
              <p:nvPr/>
            </p:nvSpPr>
            <p:spPr bwMode="auto">
              <a:xfrm>
                <a:off x="930" y="799"/>
                <a:ext cx="907" cy="327"/>
              </a:xfrm>
              <a:prstGeom prst="rect">
                <a:avLst/>
              </a:prstGeom>
              <a:noFill/>
              <a:ln w="9525">
                <a:noFill/>
                <a:miter lim="800000"/>
                <a:headEnd/>
                <a:tailEnd/>
              </a:ln>
            </p:spPr>
            <p:txBody>
              <a:bodyPr>
                <a:spAutoFit/>
              </a:bodyPr>
              <a:lstStyle/>
              <a:p>
                <a:r>
                  <a:rPr lang="zh-CN" altLang="en-US" sz="2000"/>
                  <a:t>内容特色</a:t>
                </a:r>
                <a:r>
                  <a:rPr lang="zh-CN" altLang="en-US"/>
                  <a:t> </a:t>
                </a:r>
              </a:p>
            </p:txBody>
          </p:sp>
        </p:grpSp>
        <p:grpSp>
          <p:nvGrpSpPr>
            <p:cNvPr id="16392" name="Group 64"/>
            <p:cNvGrpSpPr>
              <a:grpSpLocks/>
            </p:cNvGrpSpPr>
            <p:nvPr/>
          </p:nvGrpSpPr>
          <p:grpSpPr bwMode="auto">
            <a:xfrm>
              <a:off x="657" y="2526"/>
              <a:ext cx="5172" cy="1675"/>
              <a:chOff x="657" y="2526"/>
              <a:chExt cx="5172" cy="1675"/>
            </a:xfrm>
          </p:grpSpPr>
          <p:sp>
            <p:nvSpPr>
              <p:cNvPr id="16393" name="Text Box 57"/>
              <p:cNvSpPr txBox="1">
                <a:spLocks noChangeArrowheads="1"/>
              </p:cNvSpPr>
              <p:nvPr/>
            </p:nvSpPr>
            <p:spPr bwMode="auto">
              <a:xfrm>
                <a:off x="839" y="2526"/>
                <a:ext cx="4990" cy="1675"/>
              </a:xfrm>
              <a:prstGeom prst="rect">
                <a:avLst/>
              </a:prstGeom>
              <a:noFill/>
              <a:ln w="9525">
                <a:noFill/>
                <a:miter lim="800000"/>
                <a:headEnd/>
                <a:tailEnd/>
              </a:ln>
            </p:spPr>
            <p:txBody>
              <a:bodyPr>
                <a:spAutoFit/>
              </a:bodyPr>
              <a:lstStyle/>
              <a:p>
                <a:pPr>
                  <a:lnSpc>
                    <a:spcPct val="150000"/>
                  </a:lnSpc>
                </a:pPr>
                <a:r>
                  <a:rPr lang="zh-CN" altLang="en-US" sz="1600"/>
                  <a:t>囊括机械制造领域几千种优质图书与原创资源之精华；</a:t>
                </a:r>
              </a:p>
              <a:p>
                <a:pPr>
                  <a:lnSpc>
                    <a:spcPct val="150000"/>
                  </a:lnSpc>
                </a:pPr>
                <a:r>
                  <a:rPr lang="zh-CN" altLang="en-US" sz="1600"/>
                  <a:t>精细的专业分类，不同粒度、多层次、优质的内容资源；</a:t>
                </a:r>
              </a:p>
              <a:p>
                <a:pPr>
                  <a:lnSpc>
                    <a:spcPct val="150000"/>
                  </a:lnSpc>
                </a:pPr>
                <a:r>
                  <a:rPr lang="zh-CN" altLang="en-US" sz="1600"/>
                  <a:t>多样的知识表现形式：文字、表格、</a:t>
                </a:r>
                <a:r>
                  <a:rPr lang="en-US" altLang="zh-CN" sz="1600"/>
                  <a:t>2D/3D</a:t>
                </a:r>
                <a:r>
                  <a:rPr lang="zh-CN" altLang="en-US" sz="1600"/>
                  <a:t>图、</a:t>
                </a:r>
                <a:r>
                  <a:rPr lang="en-US" altLang="zh-CN" sz="1600"/>
                  <a:t>3D</a:t>
                </a:r>
                <a:r>
                  <a:rPr lang="zh-CN" altLang="en-US" sz="1600"/>
                  <a:t>模型、</a:t>
                </a:r>
                <a:r>
                  <a:rPr lang="en-US" altLang="zh-CN" sz="1600"/>
                  <a:t>PPT</a:t>
                </a:r>
                <a:r>
                  <a:rPr lang="zh-CN" altLang="en-US" sz="1600"/>
                  <a:t>、动画、视频和小程序；</a:t>
                </a:r>
              </a:p>
              <a:p>
                <a:pPr>
                  <a:lnSpc>
                    <a:spcPct val="150000"/>
                  </a:lnSpc>
                </a:pPr>
                <a:r>
                  <a:rPr lang="zh-CN" altLang="en-US" sz="1600"/>
                  <a:t>院士领衔，汇聚近千名签约专业作者，几十家高等院校（如清华大学、华中科技大学、西工大、西安交通大学、四川大学等）、科研院所（如一重设计院、西安重型机械研究所、航天科工二院等）以及大型国有企业（如中国二重、东方电机等）共同参与创作；</a:t>
                </a:r>
              </a:p>
              <a:p>
                <a:pPr>
                  <a:lnSpc>
                    <a:spcPct val="150000"/>
                  </a:lnSpc>
                </a:pPr>
                <a:r>
                  <a:rPr lang="zh-CN" altLang="en-US" sz="1600"/>
                  <a:t>内容动态更新、专业、权威、可靠、丰富、实用。</a:t>
                </a:r>
              </a:p>
            </p:txBody>
          </p:sp>
          <p:grpSp>
            <p:nvGrpSpPr>
              <p:cNvPr id="16394" name="Group 63"/>
              <p:cNvGrpSpPr>
                <a:grpSpLocks/>
              </p:cNvGrpSpPr>
              <p:nvPr/>
            </p:nvGrpSpPr>
            <p:grpSpPr bwMode="auto">
              <a:xfrm>
                <a:off x="657" y="2659"/>
                <a:ext cx="171" cy="1497"/>
                <a:chOff x="657" y="2659"/>
                <a:chExt cx="171" cy="1497"/>
              </a:xfrm>
            </p:grpSpPr>
            <p:pic>
              <p:nvPicPr>
                <p:cNvPr id="16395" name="Picture 2"/>
                <p:cNvPicPr>
                  <a:picLocks noChangeAspect="1" noChangeArrowheads="1"/>
                </p:cNvPicPr>
                <p:nvPr/>
              </p:nvPicPr>
              <p:blipFill>
                <a:blip r:embed="rId4"/>
                <a:srcRect/>
                <a:stretch>
                  <a:fillRect/>
                </a:stretch>
              </p:blipFill>
              <p:spPr bwMode="auto">
                <a:xfrm>
                  <a:off x="657" y="2659"/>
                  <a:ext cx="171" cy="106"/>
                </a:xfrm>
                <a:prstGeom prst="rect">
                  <a:avLst/>
                </a:prstGeom>
                <a:noFill/>
                <a:ln w="9525">
                  <a:noFill/>
                  <a:miter lim="800000"/>
                  <a:headEnd/>
                  <a:tailEnd/>
                </a:ln>
              </p:spPr>
            </p:pic>
            <p:pic>
              <p:nvPicPr>
                <p:cNvPr id="16396" name="Picture 2"/>
                <p:cNvPicPr>
                  <a:picLocks noChangeAspect="1" noChangeArrowheads="1"/>
                </p:cNvPicPr>
                <p:nvPr/>
              </p:nvPicPr>
              <p:blipFill>
                <a:blip r:embed="rId4"/>
                <a:srcRect/>
                <a:stretch>
                  <a:fillRect/>
                </a:stretch>
              </p:blipFill>
              <p:spPr bwMode="auto">
                <a:xfrm>
                  <a:off x="657" y="2901"/>
                  <a:ext cx="171" cy="106"/>
                </a:xfrm>
                <a:prstGeom prst="rect">
                  <a:avLst/>
                </a:prstGeom>
                <a:noFill/>
                <a:ln w="9525">
                  <a:noFill/>
                  <a:miter lim="800000"/>
                  <a:headEnd/>
                  <a:tailEnd/>
                </a:ln>
              </p:spPr>
            </p:pic>
            <p:pic>
              <p:nvPicPr>
                <p:cNvPr id="16397" name="Picture 2"/>
                <p:cNvPicPr>
                  <a:picLocks noChangeAspect="1" noChangeArrowheads="1"/>
                </p:cNvPicPr>
                <p:nvPr/>
              </p:nvPicPr>
              <p:blipFill>
                <a:blip r:embed="rId4"/>
                <a:srcRect/>
                <a:stretch>
                  <a:fillRect/>
                </a:stretch>
              </p:blipFill>
              <p:spPr bwMode="auto">
                <a:xfrm>
                  <a:off x="657" y="3113"/>
                  <a:ext cx="171" cy="106"/>
                </a:xfrm>
                <a:prstGeom prst="rect">
                  <a:avLst/>
                </a:prstGeom>
                <a:noFill/>
                <a:ln w="9525">
                  <a:noFill/>
                  <a:miter lim="800000"/>
                  <a:headEnd/>
                  <a:tailEnd/>
                </a:ln>
              </p:spPr>
            </p:pic>
            <p:pic>
              <p:nvPicPr>
                <p:cNvPr id="16398" name="Picture 2"/>
                <p:cNvPicPr>
                  <a:picLocks noChangeAspect="1" noChangeArrowheads="1"/>
                </p:cNvPicPr>
                <p:nvPr/>
              </p:nvPicPr>
              <p:blipFill>
                <a:blip r:embed="rId4"/>
                <a:srcRect/>
                <a:stretch>
                  <a:fillRect/>
                </a:stretch>
              </p:blipFill>
              <p:spPr bwMode="auto">
                <a:xfrm>
                  <a:off x="657" y="3339"/>
                  <a:ext cx="171" cy="106"/>
                </a:xfrm>
                <a:prstGeom prst="rect">
                  <a:avLst/>
                </a:prstGeom>
                <a:noFill/>
                <a:ln w="9525">
                  <a:noFill/>
                  <a:miter lim="800000"/>
                  <a:headEnd/>
                  <a:tailEnd/>
                </a:ln>
              </p:spPr>
            </p:pic>
            <p:pic>
              <p:nvPicPr>
                <p:cNvPr id="16399" name="Picture 2"/>
                <p:cNvPicPr>
                  <a:picLocks noChangeAspect="1" noChangeArrowheads="1"/>
                </p:cNvPicPr>
                <p:nvPr/>
              </p:nvPicPr>
              <p:blipFill>
                <a:blip r:embed="rId4"/>
                <a:srcRect/>
                <a:stretch>
                  <a:fillRect/>
                </a:stretch>
              </p:blipFill>
              <p:spPr bwMode="auto">
                <a:xfrm>
                  <a:off x="657" y="4050"/>
                  <a:ext cx="171" cy="106"/>
                </a:xfrm>
                <a:prstGeom prst="rect">
                  <a:avLst/>
                </a:prstGeom>
                <a:noFill/>
                <a:ln w="9525">
                  <a:noFill/>
                  <a:miter lim="800000"/>
                  <a:headEnd/>
                  <a:tailEnd/>
                </a:ln>
              </p:spPr>
            </p:pic>
          </p:grpSp>
        </p:grpSp>
      </p:grp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p:nvPr/>
        </p:nvSpPr>
        <p:spPr>
          <a:xfrm>
            <a:off x="-4763" y="-4763"/>
            <a:ext cx="9153526" cy="6867526"/>
          </a:xfrm>
          <a:prstGeom prst="rect">
            <a:avLst/>
          </a:prstGeom>
          <a:solidFill>
            <a:srgbClr val="18397B"/>
          </a:solidFill>
          <a:ln>
            <a:solidFill/>
            <a:round/>
          </a:ln>
          <a:effectLst>
            <a:outerShdw blurRad="38100" dist="23000" dir="5400000" rotWithShape="0">
              <a:srgbClr val="000000">
                <a:alpha val="35000"/>
              </a:srgbClr>
            </a:outerShdw>
          </a:effectLst>
        </p:spPr>
        <p:txBody>
          <a:bodyPr lIns="35718" tIns="35718" rIns="35718" bIns="35718" anchor="ctr"/>
          <a:lstStyle/>
          <a:p>
            <a:pPr>
              <a:defRPr/>
            </a:pPr>
            <a:endParaRPr lang="zh-CN" altLang="en-US" sz="1800" b="1">
              <a:latin typeface="Times New Roman" pitchFamily="18" charset="0"/>
              <a:cs typeface="Times New Roman" pitchFamily="18" charset="0"/>
              <a:sym typeface="Times New Roman" pitchFamily="18" charset="0"/>
            </a:endParaRPr>
          </a:p>
        </p:txBody>
      </p:sp>
      <p:sp>
        <p:nvSpPr>
          <p:cNvPr id="181" name="Shape 181"/>
          <p:cNvSpPr/>
          <p:nvPr/>
        </p:nvSpPr>
        <p:spPr>
          <a:xfrm flipV="1">
            <a:off x="144463" y="646113"/>
            <a:ext cx="8855075" cy="0"/>
          </a:xfrm>
          <a:prstGeom prst="line">
            <a:avLst/>
          </a:prstGeom>
          <a:ln w="25400">
            <a:solidFill>
              <a:srgbClr val="FFFFFF"/>
            </a:solidFill>
          </a:ln>
          <a:effectLst>
            <a:outerShdw blurRad="38100" dist="20000" dir="5400000" rotWithShape="0">
              <a:srgbClr val="000000">
                <a:alpha val="38000"/>
              </a:srgbClr>
            </a:outerShdw>
          </a:effectLst>
        </p:spPr>
        <p:txBody>
          <a:bodyPr lIns="0" tIns="0" rIns="0" bIns="0"/>
          <a:lstStyle/>
          <a:p>
            <a:pPr defTabSz="457200" fontAlgn="auto">
              <a:spcBef>
                <a:spcPts val="0"/>
              </a:spcBef>
              <a:spcAft>
                <a:spcPts val="0"/>
              </a:spcAft>
              <a:defRPr sz="1200">
                <a:solidFill>
                  <a:srgbClr val="000000"/>
                </a:solidFill>
              </a:defRPr>
            </a:pPr>
            <a:endParaRPr sz="1200" kern="0">
              <a:solidFill>
                <a:srgbClr val="000000"/>
              </a:solidFill>
              <a:latin typeface="+mn-lt"/>
              <a:ea typeface="+mn-ea"/>
              <a:sym typeface="Helvetica"/>
            </a:endParaRPr>
          </a:p>
        </p:txBody>
      </p:sp>
      <p:pic>
        <p:nvPicPr>
          <p:cNvPr id="18435" name="pasted-image.tif"/>
          <p:cNvPicPr>
            <a:picLocks noChangeAspect="1" noChangeArrowheads="1"/>
          </p:cNvPicPr>
          <p:nvPr/>
        </p:nvPicPr>
        <p:blipFill>
          <a:blip r:embed="rId3" cstate="print"/>
          <a:srcRect/>
          <a:stretch>
            <a:fillRect/>
          </a:stretch>
        </p:blipFill>
        <p:spPr bwMode="auto">
          <a:xfrm>
            <a:off x="8175625" y="26988"/>
            <a:ext cx="752475" cy="560387"/>
          </a:xfrm>
          <a:prstGeom prst="rect">
            <a:avLst/>
          </a:prstGeom>
          <a:noFill/>
          <a:ln w="12700">
            <a:noFill/>
            <a:miter lim="400000"/>
            <a:headEnd/>
            <a:tailEnd/>
          </a:ln>
        </p:spPr>
      </p:pic>
      <p:sp>
        <p:nvSpPr>
          <p:cNvPr id="18436" name="Shape 183"/>
          <p:cNvSpPr>
            <a:spLocks noChangeArrowheads="1"/>
          </p:cNvSpPr>
          <p:nvPr/>
        </p:nvSpPr>
        <p:spPr bwMode="auto">
          <a:xfrm>
            <a:off x="112713" y="184150"/>
            <a:ext cx="1514475" cy="519113"/>
          </a:xfrm>
          <a:prstGeom prst="rect">
            <a:avLst/>
          </a:prstGeom>
          <a:noFill/>
          <a:ln w="12700">
            <a:noFill/>
            <a:miter lim="400000"/>
            <a:headEnd/>
            <a:tailEnd/>
          </a:ln>
        </p:spPr>
        <p:txBody>
          <a:bodyPr wrap="none" lIns="45719" rIns="45719">
            <a:spAutoFit/>
          </a:bodyPr>
          <a:lstStyle/>
          <a:p>
            <a:r>
              <a:rPr lang="zh-CN" altLang="en-US">
                <a:solidFill>
                  <a:schemeClr val="tx1"/>
                </a:solidFill>
                <a:sym typeface="微软雅黑" pitchFamily="34" charset="-122"/>
              </a:rPr>
              <a:t>平台特色</a:t>
            </a:r>
          </a:p>
        </p:txBody>
      </p:sp>
      <p:grpSp>
        <p:nvGrpSpPr>
          <p:cNvPr id="18437" name="Group 43"/>
          <p:cNvGrpSpPr>
            <a:grpSpLocks/>
          </p:cNvGrpSpPr>
          <p:nvPr/>
        </p:nvGrpSpPr>
        <p:grpSpPr bwMode="auto">
          <a:xfrm>
            <a:off x="457200" y="2997200"/>
            <a:ext cx="8229600" cy="1800225"/>
            <a:chOff x="288" y="1888"/>
            <a:chExt cx="5184" cy="1134"/>
          </a:xfrm>
        </p:grpSpPr>
        <p:grpSp>
          <p:nvGrpSpPr>
            <p:cNvPr id="18448" name="Group 8"/>
            <p:cNvGrpSpPr>
              <a:grpSpLocks/>
            </p:cNvGrpSpPr>
            <p:nvPr/>
          </p:nvGrpSpPr>
          <p:grpSpPr bwMode="auto">
            <a:xfrm>
              <a:off x="288" y="1888"/>
              <a:ext cx="5184" cy="1134"/>
              <a:chOff x="0" y="0"/>
              <a:chExt cx="8229600" cy="1149171"/>
            </a:xfrm>
          </p:grpSpPr>
          <p:sp>
            <p:nvSpPr>
              <p:cNvPr id="18450" name="圆角矩形 8"/>
              <p:cNvSpPr>
                <a:spLocks noChangeArrowheads="1"/>
              </p:cNvSpPr>
              <p:nvPr/>
            </p:nvSpPr>
            <p:spPr bwMode="auto">
              <a:xfrm>
                <a:off x="0" y="0"/>
                <a:ext cx="8229600" cy="1149171"/>
              </a:xfrm>
              <a:prstGeom prst="roundRect">
                <a:avLst>
                  <a:gd name="adj" fmla="val 16667"/>
                </a:avLst>
              </a:prstGeom>
              <a:solidFill>
                <a:srgbClr val="FFFFFF"/>
              </a:solidFill>
              <a:ln w="9525">
                <a:noFill/>
                <a:round/>
                <a:headEnd/>
                <a:tailEnd/>
              </a:ln>
            </p:spPr>
            <p:txBody>
              <a:bodyPr/>
              <a:lstStyle/>
              <a:p>
                <a:pPr>
                  <a:buSzPct val="171000"/>
                </a:pPr>
                <a:endParaRPr lang="zh-CN" altLang="en-US" sz="1600">
                  <a:solidFill>
                    <a:schemeClr val="bg1"/>
                  </a:solidFill>
                  <a:ea typeface="Gill Sans"/>
                  <a:cs typeface="Gill Sans"/>
                </a:endParaRPr>
              </a:p>
            </p:txBody>
          </p:sp>
          <p:sp>
            <p:nvSpPr>
              <p:cNvPr id="18451" name="圆角矩形 6"/>
              <p:cNvSpPr>
                <a:spLocks noChangeArrowheads="1"/>
              </p:cNvSpPr>
              <p:nvPr/>
            </p:nvSpPr>
            <p:spPr bwMode="auto">
              <a:xfrm>
                <a:off x="990600" y="56097"/>
                <a:ext cx="7182902" cy="1036975"/>
              </a:xfrm>
              <a:prstGeom prst="rect">
                <a:avLst/>
              </a:prstGeom>
              <a:noFill/>
              <a:ln w="9525">
                <a:noFill/>
                <a:miter lim="800000"/>
                <a:headEnd/>
                <a:tailEnd/>
              </a:ln>
            </p:spPr>
            <p:txBody>
              <a:bodyPr lIns="49530" tIns="49530" rIns="49530" bIns="49530" anchor="ctr"/>
              <a:lstStyle/>
              <a:p>
                <a:pPr>
                  <a:lnSpc>
                    <a:spcPct val="150000"/>
                  </a:lnSpc>
                  <a:buSzPct val="171000"/>
                </a:pPr>
                <a:r>
                  <a:rPr lang="zh-CN" altLang="en-US" sz="1800" b="1">
                    <a:solidFill>
                      <a:schemeClr val="bg1"/>
                    </a:solidFill>
                    <a:latin typeface="宋体" charset="-122"/>
                    <a:ea typeface="Gill Sans"/>
                    <a:cs typeface="Gill Sans"/>
                    <a:sym typeface="宋体" charset="-122"/>
                  </a:rPr>
                  <a:t>◎ 国内唯一机械设计与制造领域的数字内容资源库，是广大制造类企业、图书馆构建数字图书馆的不二之选</a:t>
                </a:r>
              </a:p>
              <a:p>
                <a:pPr>
                  <a:lnSpc>
                    <a:spcPct val="150000"/>
                  </a:lnSpc>
                  <a:buSzPct val="171000"/>
                </a:pPr>
                <a:r>
                  <a:rPr lang="zh-CN" altLang="en-US" sz="1800" b="1">
                    <a:solidFill>
                      <a:schemeClr val="bg1"/>
                    </a:solidFill>
                    <a:latin typeface="宋体" charset="-122"/>
                    <a:ea typeface="Gill Sans"/>
                    <a:cs typeface="Gill Sans"/>
                    <a:sym typeface="宋体" charset="-122"/>
                  </a:rPr>
                  <a:t>◎ 国内唯一在制造业类图书上进行数字出版转型的出版机构，引爆机械制造领域数字内容生产和阅读的模式创新</a:t>
                </a:r>
                <a:endParaRPr lang="zh-CN" altLang="en-US" sz="1800">
                  <a:solidFill>
                    <a:schemeClr val="bg1"/>
                  </a:solidFill>
                  <a:ea typeface="Gill Sans"/>
                  <a:cs typeface="Gill Sans"/>
                </a:endParaRPr>
              </a:p>
            </p:txBody>
          </p:sp>
        </p:grpSp>
        <p:sp>
          <p:nvSpPr>
            <p:cNvPr id="18449" name="圆角矩形 18"/>
            <p:cNvSpPr>
              <a:spLocks noChangeArrowheads="1"/>
            </p:cNvSpPr>
            <p:nvPr/>
          </p:nvSpPr>
          <p:spPr bwMode="auto">
            <a:xfrm>
              <a:off x="336" y="2323"/>
              <a:ext cx="528" cy="336"/>
            </a:xfrm>
            <a:prstGeom prst="roundRect">
              <a:avLst>
                <a:gd name="adj" fmla="val 16667"/>
              </a:avLst>
            </a:prstGeom>
            <a:solidFill>
              <a:srgbClr val="FFFFFF"/>
            </a:solidFill>
            <a:ln w="9525">
              <a:noFill/>
              <a:round/>
              <a:headEnd/>
              <a:tailEnd/>
            </a:ln>
          </p:spPr>
          <p:txBody>
            <a:bodyPr anchor="ctr"/>
            <a:lstStyle/>
            <a:p>
              <a:pPr algn="ctr">
                <a:buSzPct val="171000"/>
              </a:pPr>
              <a:r>
                <a:rPr lang="zh-CN" altLang="en-US" sz="2000" b="1">
                  <a:solidFill>
                    <a:schemeClr val="bg1"/>
                  </a:solidFill>
                  <a:latin typeface="微软雅黑" pitchFamily="34" charset="-122"/>
                  <a:ea typeface="微软雅黑" pitchFamily="34" charset="-122"/>
                  <a:cs typeface="Gill Sans"/>
                  <a:sym typeface="微软雅黑" pitchFamily="34" charset="-122"/>
                </a:rPr>
                <a:t>唯一</a:t>
              </a:r>
              <a:endParaRPr lang="zh-CN" altLang="en-US" sz="2000">
                <a:solidFill>
                  <a:schemeClr val="bg1"/>
                </a:solidFill>
                <a:ea typeface="微软雅黑" pitchFamily="34" charset="-122"/>
                <a:cs typeface="Gill Sans"/>
              </a:endParaRPr>
            </a:p>
          </p:txBody>
        </p:sp>
      </p:grpSp>
      <p:grpSp>
        <p:nvGrpSpPr>
          <p:cNvPr id="18438" name="Group 44"/>
          <p:cNvGrpSpPr>
            <a:grpSpLocks/>
          </p:cNvGrpSpPr>
          <p:nvPr/>
        </p:nvGrpSpPr>
        <p:grpSpPr bwMode="auto">
          <a:xfrm>
            <a:off x="428625" y="4924425"/>
            <a:ext cx="8229600" cy="1600200"/>
            <a:chOff x="270" y="3102"/>
            <a:chExt cx="5184" cy="1008"/>
          </a:xfrm>
        </p:grpSpPr>
        <p:grpSp>
          <p:nvGrpSpPr>
            <p:cNvPr id="18444" name="Group 11"/>
            <p:cNvGrpSpPr>
              <a:grpSpLocks/>
            </p:cNvGrpSpPr>
            <p:nvPr/>
          </p:nvGrpSpPr>
          <p:grpSpPr bwMode="auto">
            <a:xfrm>
              <a:off x="270" y="3102"/>
              <a:ext cx="5184" cy="1008"/>
              <a:chOff x="0" y="0"/>
              <a:chExt cx="8229600" cy="1149171"/>
            </a:xfrm>
          </p:grpSpPr>
          <p:sp>
            <p:nvSpPr>
              <p:cNvPr id="18446" name="圆角矩形 11"/>
              <p:cNvSpPr>
                <a:spLocks noChangeArrowheads="1"/>
              </p:cNvSpPr>
              <p:nvPr/>
            </p:nvSpPr>
            <p:spPr bwMode="auto">
              <a:xfrm>
                <a:off x="0" y="0"/>
                <a:ext cx="8229600" cy="1149171"/>
              </a:xfrm>
              <a:prstGeom prst="roundRect">
                <a:avLst>
                  <a:gd name="adj" fmla="val 16667"/>
                </a:avLst>
              </a:prstGeom>
              <a:solidFill>
                <a:srgbClr val="FFFFFF"/>
              </a:solidFill>
              <a:ln w="9525">
                <a:noFill/>
                <a:round/>
                <a:headEnd/>
                <a:tailEnd/>
              </a:ln>
            </p:spPr>
            <p:txBody>
              <a:bodyPr/>
              <a:lstStyle/>
              <a:p>
                <a:pPr>
                  <a:buSzPct val="171000"/>
                </a:pPr>
                <a:endParaRPr lang="zh-CN" altLang="en-US" sz="1600">
                  <a:solidFill>
                    <a:schemeClr val="bg1"/>
                  </a:solidFill>
                  <a:ea typeface="Gill Sans"/>
                  <a:cs typeface="Gill Sans"/>
                </a:endParaRPr>
              </a:p>
            </p:txBody>
          </p:sp>
          <p:sp>
            <p:nvSpPr>
              <p:cNvPr id="18447" name="圆角矩形 4"/>
              <p:cNvSpPr>
                <a:spLocks noChangeArrowheads="1"/>
              </p:cNvSpPr>
              <p:nvPr/>
            </p:nvSpPr>
            <p:spPr bwMode="auto">
              <a:xfrm>
                <a:off x="1019204" y="56098"/>
                <a:ext cx="7154298" cy="1036975"/>
              </a:xfrm>
              <a:prstGeom prst="rect">
                <a:avLst/>
              </a:prstGeom>
              <a:noFill/>
              <a:ln w="9525">
                <a:noFill/>
                <a:miter lim="800000"/>
                <a:headEnd/>
                <a:tailEnd/>
              </a:ln>
            </p:spPr>
            <p:txBody>
              <a:bodyPr lIns="49530" tIns="49530" rIns="49530" bIns="49530" anchor="ctr"/>
              <a:lstStyle/>
              <a:p>
                <a:pPr>
                  <a:lnSpc>
                    <a:spcPct val="150000"/>
                  </a:lnSpc>
                  <a:spcAft>
                    <a:spcPct val="35000"/>
                  </a:spcAft>
                  <a:buSzPct val="171000"/>
                </a:pPr>
                <a:r>
                  <a:rPr lang="zh-CN" altLang="en-US" sz="1600" b="1">
                    <a:solidFill>
                      <a:schemeClr val="bg1"/>
                    </a:solidFill>
                    <a:latin typeface="宋体" charset="-122"/>
                    <a:ea typeface="Gill Sans"/>
                    <a:cs typeface="Gill Sans"/>
                    <a:sym typeface="宋体" charset="-122"/>
                  </a:rPr>
                  <a:t>◎ 汇聚正版图书资源及其他授权精品内容资源，拒绝盗版，保证品质</a:t>
                </a:r>
              </a:p>
              <a:p>
                <a:pPr>
                  <a:lnSpc>
                    <a:spcPct val="150000"/>
                  </a:lnSpc>
                  <a:spcAft>
                    <a:spcPct val="35000"/>
                  </a:spcAft>
                  <a:buSzPct val="171000"/>
                </a:pPr>
                <a:r>
                  <a:rPr lang="zh-CN" altLang="en-US" sz="1600" b="1">
                    <a:solidFill>
                      <a:schemeClr val="bg1"/>
                    </a:solidFill>
                    <a:latin typeface="宋体" charset="-122"/>
                    <a:ea typeface="Gill Sans"/>
                    <a:cs typeface="Gill Sans"/>
                    <a:sym typeface="宋体" charset="-122"/>
                  </a:rPr>
                  <a:t>◎ 全方位的版权保护，防止版权内容的复制传播，最大程度地保障作者权益</a:t>
                </a:r>
                <a:endParaRPr lang="en-US" altLang="zh-CN" sz="1600">
                  <a:solidFill>
                    <a:schemeClr val="bg1"/>
                  </a:solidFill>
                  <a:ea typeface="Gill Sans"/>
                  <a:cs typeface="Gill Sans"/>
                </a:endParaRPr>
              </a:p>
            </p:txBody>
          </p:sp>
        </p:grpSp>
        <p:sp>
          <p:nvSpPr>
            <p:cNvPr id="18445" name="圆角矩形 19"/>
            <p:cNvSpPr>
              <a:spLocks noChangeArrowheads="1"/>
            </p:cNvSpPr>
            <p:nvPr/>
          </p:nvSpPr>
          <p:spPr bwMode="auto">
            <a:xfrm>
              <a:off x="336" y="3457"/>
              <a:ext cx="528" cy="336"/>
            </a:xfrm>
            <a:prstGeom prst="roundRect">
              <a:avLst>
                <a:gd name="adj" fmla="val 16667"/>
              </a:avLst>
            </a:prstGeom>
            <a:solidFill>
              <a:srgbClr val="FFFFFF"/>
            </a:solidFill>
            <a:ln w="9525">
              <a:noFill/>
              <a:round/>
              <a:headEnd/>
              <a:tailEnd/>
            </a:ln>
          </p:spPr>
          <p:txBody>
            <a:bodyPr anchor="ctr"/>
            <a:lstStyle/>
            <a:p>
              <a:pPr algn="ctr">
                <a:buSzPct val="171000"/>
              </a:pPr>
              <a:r>
                <a:rPr lang="zh-CN" altLang="en-US" sz="2000" b="1">
                  <a:solidFill>
                    <a:schemeClr val="bg1"/>
                  </a:solidFill>
                  <a:latin typeface="微软雅黑" pitchFamily="34" charset="-122"/>
                  <a:ea typeface="微软雅黑" pitchFamily="34" charset="-122"/>
                  <a:cs typeface="Gill Sans"/>
                  <a:sym typeface="微软雅黑" pitchFamily="34" charset="-122"/>
                </a:rPr>
                <a:t>正版</a:t>
              </a:r>
              <a:endParaRPr lang="zh-CN" altLang="en-US" sz="2000">
                <a:solidFill>
                  <a:schemeClr val="bg1"/>
                </a:solidFill>
                <a:ea typeface="微软雅黑" pitchFamily="34" charset="-122"/>
                <a:cs typeface="Gill Sans"/>
              </a:endParaRPr>
            </a:p>
          </p:txBody>
        </p:sp>
      </p:grpSp>
      <p:grpSp>
        <p:nvGrpSpPr>
          <p:cNvPr id="18439" name="Group 42"/>
          <p:cNvGrpSpPr>
            <a:grpSpLocks/>
          </p:cNvGrpSpPr>
          <p:nvPr/>
        </p:nvGrpSpPr>
        <p:grpSpPr bwMode="auto">
          <a:xfrm>
            <a:off x="457200" y="1052513"/>
            <a:ext cx="8229600" cy="1766887"/>
            <a:chOff x="288" y="663"/>
            <a:chExt cx="5184" cy="1113"/>
          </a:xfrm>
        </p:grpSpPr>
        <p:grpSp>
          <p:nvGrpSpPr>
            <p:cNvPr id="18440" name="Group 5"/>
            <p:cNvGrpSpPr>
              <a:grpSpLocks/>
            </p:cNvGrpSpPr>
            <p:nvPr/>
          </p:nvGrpSpPr>
          <p:grpSpPr bwMode="auto">
            <a:xfrm>
              <a:off x="288" y="663"/>
              <a:ext cx="5184" cy="1113"/>
              <a:chOff x="0" y="0"/>
              <a:chExt cx="8229600" cy="1149171"/>
            </a:xfrm>
          </p:grpSpPr>
          <p:sp>
            <p:nvSpPr>
              <p:cNvPr id="18442" name="圆角矩形 5"/>
              <p:cNvSpPr>
                <a:spLocks noChangeArrowheads="1"/>
              </p:cNvSpPr>
              <p:nvPr/>
            </p:nvSpPr>
            <p:spPr bwMode="auto">
              <a:xfrm>
                <a:off x="0" y="0"/>
                <a:ext cx="8229600" cy="1149171"/>
              </a:xfrm>
              <a:prstGeom prst="roundRect">
                <a:avLst>
                  <a:gd name="adj" fmla="val 16667"/>
                </a:avLst>
              </a:prstGeom>
              <a:solidFill>
                <a:srgbClr val="FFFFFF"/>
              </a:solidFill>
              <a:ln w="9525">
                <a:noFill/>
                <a:round/>
                <a:headEnd/>
                <a:tailEnd/>
              </a:ln>
            </p:spPr>
            <p:txBody>
              <a:bodyPr/>
              <a:lstStyle/>
              <a:p>
                <a:pPr>
                  <a:buSzPct val="171000"/>
                </a:pPr>
                <a:endParaRPr lang="zh-CN" altLang="en-US" sz="1600">
                  <a:solidFill>
                    <a:schemeClr val="bg1"/>
                  </a:solidFill>
                  <a:ea typeface="Gill Sans"/>
                  <a:cs typeface="Gill Sans"/>
                </a:endParaRPr>
              </a:p>
            </p:txBody>
          </p:sp>
          <p:sp>
            <p:nvSpPr>
              <p:cNvPr id="18443" name="圆角矩形 4"/>
              <p:cNvSpPr>
                <a:spLocks noChangeArrowheads="1"/>
              </p:cNvSpPr>
              <p:nvPr/>
            </p:nvSpPr>
            <p:spPr bwMode="auto">
              <a:xfrm>
                <a:off x="990600" y="56098"/>
                <a:ext cx="7182902" cy="1036975"/>
              </a:xfrm>
              <a:prstGeom prst="rect">
                <a:avLst/>
              </a:prstGeom>
              <a:noFill/>
              <a:ln w="9525">
                <a:noFill/>
                <a:miter lim="800000"/>
                <a:headEnd/>
                <a:tailEnd/>
              </a:ln>
            </p:spPr>
            <p:txBody>
              <a:bodyPr lIns="49530" tIns="49530" rIns="49530" bIns="49530" anchor="ctr"/>
              <a:lstStyle/>
              <a:p>
                <a:pPr>
                  <a:lnSpc>
                    <a:spcPct val="150000"/>
                  </a:lnSpc>
                  <a:buSzPct val="171000"/>
                </a:pPr>
                <a:r>
                  <a:rPr lang="zh-CN" altLang="en-US" sz="1800" b="1">
                    <a:solidFill>
                      <a:schemeClr val="bg1"/>
                    </a:solidFill>
                    <a:latin typeface="宋体" charset="-122"/>
                    <a:ea typeface="Gill Sans"/>
                    <a:cs typeface="Gill Sans"/>
                    <a:sym typeface="宋体" charset="-122"/>
                  </a:rPr>
                  <a:t>◎ 机械制造专业编辑团队内容采编与审核，为用户提供值得信赖的高质量数字内容</a:t>
                </a:r>
              </a:p>
              <a:p>
                <a:pPr>
                  <a:lnSpc>
                    <a:spcPct val="150000"/>
                  </a:lnSpc>
                  <a:buSzPct val="171000"/>
                </a:pPr>
                <a:r>
                  <a:rPr lang="zh-CN" altLang="en-US" sz="1800" b="1">
                    <a:solidFill>
                      <a:schemeClr val="bg1"/>
                    </a:solidFill>
                    <a:latin typeface="宋体" charset="-122"/>
                    <a:ea typeface="Gill Sans"/>
                    <a:cs typeface="Gill Sans"/>
                    <a:sym typeface="宋体" charset="-122"/>
                  </a:rPr>
                  <a:t>◎ 制造业内权威专家组成的高级顾问团队，指导内容元数据的结构化、内容筛选的精细化</a:t>
                </a:r>
                <a:endParaRPr lang="zh-CN" altLang="en-US" sz="1800">
                  <a:solidFill>
                    <a:schemeClr val="bg1"/>
                  </a:solidFill>
                  <a:ea typeface="Gill Sans"/>
                  <a:cs typeface="Gill Sans"/>
                </a:endParaRPr>
              </a:p>
            </p:txBody>
          </p:sp>
        </p:grpSp>
        <p:sp>
          <p:nvSpPr>
            <p:cNvPr id="18441" name="圆角矩形 18"/>
            <p:cNvSpPr>
              <a:spLocks noChangeArrowheads="1"/>
            </p:cNvSpPr>
            <p:nvPr/>
          </p:nvSpPr>
          <p:spPr bwMode="auto">
            <a:xfrm>
              <a:off x="340" y="1071"/>
              <a:ext cx="528" cy="336"/>
            </a:xfrm>
            <a:prstGeom prst="roundRect">
              <a:avLst>
                <a:gd name="adj" fmla="val 16667"/>
              </a:avLst>
            </a:prstGeom>
            <a:solidFill>
              <a:srgbClr val="FFFFFF"/>
            </a:solidFill>
            <a:ln w="9525">
              <a:noFill/>
              <a:round/>
              <a:headEnd/>
              <a:tailEnd/>
            </a:ln>
          </p:spPr>
          <p:txBody>
            <a:bodyPr anchor="ctr"/>
            <a:lstStyle/>
            <a:p>
              <a:pPr algn="ctr">
                <a:buSzPct val="171000"/>
              </a:pPr>
              <a:r>
                <a:rPr lang="zh-CN" altLang="en-US" sz="2000" b="1">
                  <a:solidFill>
                    <a:schemeClr val="bg1"/>
                  </a:solidFill>
                  <a:latin typeface="微软雅黑" pitchFamily="34" charset="-122"/>
                  <a:ea typeface="微软雅黑" pitchFamily="34" charset="-122"/>
                  <a:cs typeface="Gill Sans"/>
                  <a:sym typeface="微软雅黑" pitchFamily="34" charset="-122"/>
                </a:rPr>
                <a:t>权威</a:t>
              </a:r>
              <a:endParaRPr lang="zh-CN" altLang="en-US" sz="2000">
                <a:solidFill>
                  <a:schemeClr val="bg1"/>
                </a:solidFill>
                <a:ea typeface="微软雅黑" pitchFamily="34" charset="-122"/>
                <a:cs typeface="Gill Sans"/>
              </a:endParaRPr>
            </a:p>
          </p:txBody>
        </p:sp>
      </p:grpSp>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p:nvPr/>
        </p:nvSpPr>
        <p:spPr>
          <a:xfrm>
            <a:off x="-4763" y="-4763"/>
            <a:ext cx="9153526" cy="6867526"/>
          </a:xfrm>
          <a:prstGeom prst="rect">
            <a:avLst/>
          </a:prstGeom>
          <a:solidFill>
            <a:srgbClr val="18397B"/>
          </a:solidFill>
          <a:ln>
            <a:solidFill/>
            <a:round/>
          </a:ln>
          <a:effectLst>
            <a:outerShdw blurRad="38100" dist="23000" dir="5400000" rotWithShape="0">
              <a:srgbClr val="000000">
                <a:alpha val="35000"/>
              </a:srgbClr>
            </a:outerShdw>
          </a:effectLst>
        </p:spPr>
        <p:txBody>
          <a:bodyPr lIns="35718" tIns="35718" rIns="35718" bIns="35718" anchor="ctr"/>
          <a:lstStyle/>
          <a:p>
            <a:pPr>
              <a:defRPr/>
            </a:pPr>
            <a:endParaRPr lang="zh-CN" altLang="en-US" sz="1800" b="1">
              <a:latin typeface="Times New Roman" pitchFamily="18" charset="0"/>
              <a:cs typeface="Times New Roman" pitchFamily="18" charset="0"/>
              <a:sym typeface="Times New Roman" pitchFamily="18" charset="0"/>
            </a:endParaRPr>
          </a:p>
        </p:txBody>
      </p:sp>
      <p:sp>
        <p:nvSpPr>
          <p:cNvPr id="181" name="Shape 181"/>
          <p:cNvSpPr/>
          <p:nvPr/>
        </p:nvSpPr>
        <p:spPr>
          <a:xfrm flipV="1">
            <a:off x="144463" y="646113"/>
            <a:ext cx="8855075" cy="0"/>
          </a:xfrm>
          <a:prstGeom prst="line">
            <a:avLst/>
          </a:prstGeom>
          <a:ln w="25400">
            <a:solidFill>
              <a:srgbClr val="FFFFFF"/>
            </a:solidFill>
          </a:ln>
          <a:effectLst>
            <a:outerShdw blurRad="38100" dist="20000" dir="5400000" rotWithShape="0">
              <a:srgbClr val="000000">
                <a:alpha val="38000"/>
              </a:srgbClr>
            </a:outerShdw>
          </a:effectLst>
        </p:spPr>
        <p:txBody>
          <a:bodyPr lIns="0" tIns="0" rIns="0" bIns="0"/>
          <a:lstStyle/>
          <a:p>
            <a:pPr defTabSz="457200" fontAlgn="auto">
              <a:spcBef>
                <a:spcPts val="0"/>
              </a:spcBef>
              <a:spcAft>
                <a:spcPts val="0"/>
              </a:spcAft>
              <a:defRPr sz="1200">
                <a:solidFill>
                  <a:srgbClr val="000000"/>
                </a:solidFill>
              </a:defRPr>
            </a:pPr>
            <a:endParaRPr sz="1200" kern="0">
              <a:solidFill>
                <a:srgbClr val="000000"/>
              </a:solidFill>
              <a:latin typeface="+mn-lt"/>
              <a:ea typeface="+mn-ea"/>
              <a:sym typeface="Helvetica"/>
            </a:endParaRPr>
          </a:p>
        </p:txBody>
      </p:sp>
      <p:pic>
        <p:nvPicPr>
          <p:cNvPr id="20483" name="pasted-image.tif"/>
          <p:cNvPicPr>
            <a:picLocks noChangeAspect="1" noChangeArrowheads="1"/>
          </p:cNvPicPr>
          <p:nvPr/>
        </p:nvPicPr>
        <p:blipFill>
          <a:blip r:embed="rId3" cstate="print"/>
          <a:srcRect/>
          <a:stretch>
            <a:fillRect/>
          </a:stretch>
        </p:blipFill>
        <p:spPr bwMode="auto">
          <a:xfrm>
            <a:off x="8175625" y="26988"/>
            <a:ext cx="752475" cy="560387"/>
          </a:xfrm>
          <a:prstGeom prst="rect">
            <a:avLst/>
          </a:prstGeom>
          <a:noFill/>
          <a:ln w="12700">
            <a:noFill/>
            <a:miter lim="400000"/>
            <a:headEnd/>
            <a:tailEnd/>
          </a:ln>
        </p:spPr>
      </p:pic>
      <p:sp>
        <p:nvSpPr>
          <p:cNvPr id="20484" name="Shape 183"/>
          <p:cNvSpPr>
            <a:spLocks noChangeArrowheads="1"/>
          </p:cNvSpPr>
          <p:nvPr/>
        </p:nvSpPr>
        <p:spPr bwMode="auto">
          <a:xfrm>
            <a:off x="112713" y="115888"/>
            <a:ext cx="5251450" cy="519112"/>
          </a:xfrm>
          <a:prstGeom prst="rect">
            <a:avLst/>
          </a:prstGeom>
          <a:noFill/>
          <a:ln w="12700">
            <a:noFill/>
            <a:miter lim="400000"/>
            <a:headEnd/>
            <a:tailEnd/>
          </a:ln>
        </p:spPr>
        <p:txBody>
          <a:bodyPr lIns="45719" rIns="45719">
            <a:spAutoFit/>
          </a:bodyPr>
          <a:lstStyle/>
          <a:p>
            <a:r>
              <a:rPr lang="zh-CN" altLang="en-US">
                <a:latin typeface="Helvetica" pitchFamily="34" charset="0"/>
              </a:rPr>
              <a:t>平台版块介绍</a:t>
            </a:r>
            <a:r>
              <a:rPr lang="en-US" altLang="zh-CN">
                <a:latin typeface="Helvetica" pitchFamily="34" charset="0"/>
              </a:rPr>
              <a:t>——</a:t>
            </a:r>
            <a:r>
              <a:rPr lang="zh-CN" altLang="en-US">
                <a:latin typeface="Helvetica" pitchFamily="34" charset="0"/>
              </a:rPr>
              <a:t>知识单元</a:t>
            </a:r>
          </a:p>
        </p:txBody>
      </p:sp>
      <p:pic>
        <p:nvPicPr>
          <p:cNvPr id="21516" name="Picture 12" descr="SNAGHTML12935ff"/>
          <p:cNvPicPr>
            <a:picLocks noChangeAspect="1" noChangeArrowheads="1"/>
          </p:cNvPicPr>
          <p:nvPr/>
        </p:nvPicPr>
        <p:blipFill>
          <a:blip r:embed="rId4"/>
          <a:srcRect/>
          <a:stretch>
            <a:fillRect/>
          </a:stretch>
        </p:blipFill>
        <p:spPr bwMode="auto">
          <a:xfrm>
            <a:off x="2627313" y="722313"/>
            <a:ext cx="6516687" cy="6162675"/>
          </a:xfrm>
          <a:prstGeom prst="rect">
            <a:avLst/>
          </a:prstGeom>
          <a:noFill/>
          <a:ln w="9525">
            <a:noFill/>
            <a:miter lim="800000"/>
            <a:headEnd/>
            <a:tailEnd/>
          </a:ln>
        </p:spPr>
      </p:pic>
      <p:pic>
        <p:nvPicPr>
          <p:cNvPr id="21518" name="Picture 14" descr="SNAGHTML12f02dc"/>
          <p:cNvPicPr>
            <a:picLocks noChangeAspect="1" noChangeArrowheads="1"/>
          </p:cNvPicPr>
          <p:nvPr/>
        </p:nvPicPr>
        <p:blipFill>
          <a:blip r:embed="rId5"/>
          <a:srcRect/>
          <a:stretch>
            <a:fillRect/>
          </a:stretch>
        </p:blipFill>
        <p:spPr bwMode="auto">
          <a:xfrm>
            <a:off x="2700338" y="1090613"/>
            <a:ext cx="6192837" cy="5767387"/>
          </a:xfrm>
          <a:prstGeom prst="rect">
            <a:avLst/>
          </a:prstGeom>
          <a:noFill/>
          <a:ln w="9525">
            <a:noFill/>
            <a:miter lim="800000"/>
            <a:headEnd/>
            <a:tailEnd/>
          </a:ln>
        </p:spPr>
      </p:pic>
      <p:pic>
        <p:nvPicPr>
          <p:cNvPr id="21511" name="pasted-image.png"/>
          <p:cNvPicPr>
            <a:picLocks noChangeAspect="1" noChangeArrowheads="1"/>
          </p:cNvPicPr>
          <p:nvPr/>
        </p:nvPicPr>
        <p:blipFill>
          <a:blip r:embed="rId6" cstate="print"/>
          <a:srcRect/>
          <a:stretch>
            <a:fillRect/>
          </a:stretch>
        </p:blipFill>
        <p:spPr bwMode="auto">
          <a:xfrm>
            <a:off x="3995738" y="1125538"/>
            <a:ext cx="4051300" cy="5732462"/>
          </a:xfrm>
          <a:prstGeom prst="rect">
            <a:avLst/>
          </a:prstGeom>
          <a:noFill/>
          <a:ln w="12700">
            <a:noFill/>
            <a:miter lim="400000"/>
            <a:headEnd/>
            <a:tailEnd/>
          </a:ln>
        </p:spPr>
      </p:pic>
      <p:sp>
        <p:nvSpPr>
          <p:cNvPr id="20488" name="Shape 187"/>
          <p:cNvSpPr>
            <a:spLocks noChangeArrowheads="1"/>
          </p:cNvSpPr>
          <p:nvPr/>
        </p:nvSpPr>
        <p:spPr bwMode="auto">
          <a:xfrm>
            <a:off x="0" y="1746250"/>
            <a:ext cx="2657475" cy="2835275"/>
          </a:xfrm>
          <a:prstGeom prst="rect">
            <a:avLst/>
          </a:prstGeom>
          <a:noFill/>
          <a:ln w="12700">
            <a:noFill/>
            <a:miter lim="400000"/>
            <a:headEnd/>
            <a:tailEnd/>
          </a:ln>
        </p:spPr>
        <p:txBody>
          <a:bodyPr wrap="none" lIns="45719" rIns="45719">
            <a:spAutoFit/>
          </a:bodyPr>
          <a:lstStyle/>
          <a:p>
            <a:pPr marL="279400" indent="-279400">
              <a:lnSpc>
                <a:spcPct val="150000"/>
              </a:lnSpc>
              <a:buSzPct val="100000"/>
              <a:buFontTx/>
              <a:buChar char="-"/>
            </a:pPr>
            <a:r>
              <a:rPr lang="zh-CN" altLang="en-US" sz="2000">
                <a:latin typeface="Helvetica" pitchFamily="34" charset="0"/>
              </a:rPr>
              <a:t>覆盖全专业知识领域</a:t>
            </a:r>
          </a:p>
          <a:p>
            <a:pPr marL="279400" indent="-279400">
              <a:lnSpc>
                <a:spcPct val="150000"/>
              </a:lnSpc>
              <a:buSzPct val="100000"/>
              <a:buFontTx/>
              <a:buChar char="-"/>
            </a:pPr>
            <a:r>
              <a:rPr lang="zh-CN" altLang="en-US" sz="2000">
                <a:latin typeface="Helvetica" pitchFamily="34" charset="0"/>
              </a:rPr>
              <a:t>知识点不断更新</a:t>
            </a:r>
          </a:p>
          <a:p>
            <a:pPr marL="279400" indent="-279400">
              <a:lnSpc>
                <a:spcPct val="150000"/>
              </a:lnSpc>
              <a:buSzPct val="100000"/>
              <a:buFontTx/>
              <a:buChar char="-"/>
            </a:pPr>
            <a:r>
              <a:rPr lang="zh-CN" altLang="en-US" sz="2000">
                <a:latin typeface="Helvetica" pitchFamily="34" charset="0"/>
              </a:rPr>
              <a:t>方便快捷检索</a:t>
            </a:r>
          </a:p>
          <a:p>
            <a:pPr marL="279400" indent="-279400">
              <a:lnSpc>
                <a:spcPct val="150000"/>
              </a:lnSpc>
              <a:buSzPct val="100000"/>
              <a:buFontTx/>
              <a:buChar char="-"/>
            </a:pPr>
            <a:r>
              <a:rPr lang="zh-CN" altLang="en-US" sz="2000">
                <a:latin typeface="Helvetica" pitchFamily="34" charset="0"/>
              </a:rPr>
              <a:t>按照分类清晰浏览</a:t>
            </a:r>
          </a:p>
          <a:p>
            <a:pPr marL="279400" indent="-279400">
              <a:lnSpc>
                <a:spcPct val="150000"/>
              </a:lnSpc>
              <a:buSzPct val="100000"/>
              <a:buFontTx/>
              <a:buChar char="-"/>
            </a:pPr>
            <a:r>
              <a:rPr lang="zh-CN" altLang="en-US" sz="2000">
                <a:latin typeface="Helvetica" pitchFamily="34" charset="0"/>
              </a:rPr>
              <a:t>专业排版效果</a:t>
            </a:r>
          </a:p>
          <a:p>
            <a:pPr marL="279400" indent="-279400">
              <a:lnSpc>
                <a:spcPct val="150000"/>
              </a:lnSpc>
              <a:buSzPct val="100000"/>
              <a:buFontTx/>
              <a:buChar char="-"/>
            </a:pPr>
            <a:r>
              <a:rPr lang="zh-CN" altLang="en-US" sz="2000">
                <a:latin typeface="Helvetica" pitchFamily="34" charset="0"/>
              </a:rPr>
              <a:t>提供知识关联阅读</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16"/>
                                        </p:tgtEl>
                                        <p:attrNameLst>
                                          <p:attrName>style.visibility</p:attrName>
                                        </p:attrNameLst>
                                      </p:cBhvr>
                                      <p:to>
                                        <p:strVal val="visible"/>
                                      </p:to>
                                    </p:set>
                                    <p:anim calcmode="lin" valueType="num">
                                      <p:cBhvr additive="base">
                                        <p:cTn id="7" dur="500" fill="hold"/>
                                        <p:tgtEl>
                                          <p:spTgt spid="21516"/>
                                        </p:tgtEl>
                                        <p:attrNameLst>
                                          <p:attrName>ppt_x</p:attrName>
                                        </p:attrNameLst>
                                      </p:cBhvr>
                                      <p:tavLst>
                                        <p:tav tm="0">
                                          <p:val>
                                            <p:strVal val="#ppt_x"/>
                                          </p:val>
                                        </p:tav>
                                        <p:tav tm="100000">
                                          <p:val>
                                            <p:strVal val="#ppt_x"/>
                                          </p:val>
                                        </p:tav>
                                      </p:tavLst>
                                    </p:anim>
                                    <p:anim calcmode="lin" valueType="num">
                                      <p:cBhvr additive="base">
                                        <p:cTn id="8" dur="500" fill="hold"/>
                                        <p:tgtEl>
                                          <p:spTgt spid="215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500" fill="hold"/>
                                        <p:tgtEl>
                                          <p:spTgt spid="21516"/>
                                        </p:tgtEl>
                                      </p:cBhvr>
                                      <p:by x="120000" y="120000"/>
                                    </p:animScale>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21516"/>
                                        </p:tgtEl>
                                      </p:cBhvr>
                                    </p:animEffect>
                                    <p:set>
                                      <p:cBhvr>
                                        <p:cTn id="17" dur="1" fill="hold">
                                          <p:stCondLst>
                                            <p:cond delay="499"/>
                                          </p:stCondLst>
                                        </p:cTn>
                                        <p:tgtEl>
                                          <p:spTgt spid="215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1518"/>
                                        </p:tgtEl>
                                        <p:attrNameLst>
                                          <p:attrName>style.visibility</p:attrName>
                                        </p:attrNameLst>
                                      </p:cBhvr>
                                      <p:to>
                                        <p:strVal val="visible"/>
                                      </p:to>
                                    </p:set>
                                    <p:animEffect transition="in" filter="box(in)">
                                      <p:cBhvr>
                                        <p:cTn id="22" dur="500"/>
                                        <p:tgtEl>
                                          <p:spTgt spid="2151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500" fill="hold"/>
                                        <p:tgtEl>
                                          <p:spTgt spid="21518"/>
                                        </p:tgtEl>
                                      </p:cBhvr>
                                      <p:by x="120000" y="120000"/>
                                    </p:animScale>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21518"/>
                                        </p:tgtEl>
                                        <p:attrNameLst>
                                          <p:attrName>ppt_x</p:attrName>
                                        </p:attrNameLst>
                                      </p:cBhvr>
                                      <p:tavLst>
                                        <p:tav tm="0">
                                          <p:val>
                                            <p:strVal val="ppt_x"/>
                                          </p:val>
                                        </p:tav>
                                        <p:tav tm="100000">
                                          <p:val>
                                            <p:strVal val="ppt_x"/>
                                          </p:val>
                                        </p:tav>
                                      </p:tavLst>
                                    </p:anim>
                                    <p:anim calcmode="lin" valueType="num">
                                      <p:cBhvr additive="base">
                                        <p:cTn id="31" dur="500"/>
                                        <p:tgtEl>
                                          <p:spTgt spid="21518"/>
                                        </p:tgtEl>
                                        <p:attrNameLst>
                                          <p:attrName>ppt_y</p:attrName>
                                        </p:attrNameLst>
                                      </p:cBhvr>
                                      <p:tavLst>
                                        <p:tav tm="0">
                                          <p:val>
                                            <p:strVal val="ppt_y"/>
                                          </p:val>
                                        </p:tav>
                                        <p:tav tm="100000">
                                          <p:val>
                                            <p:strVal val="1+ppt_h/2"/>
                                          </p:val>
                                        </p:tav>
                                      </p:tavLst>
                                    </p:anim>
                                    <p:set>
                                      <p:cBhvr>
                                        <p:cTn id="32" dur="1" fill="hold">
                                          <p:stCondLst>
                                            <p:cond delay="499"/>
                                          </p:stCondLst>
                                        </p:cTn>
                                        <p:tgtEl>
                                          <p:spTgt spid="215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511"/>
                                        </p:tgtEl>
                                        <p:attrNameLst>
                                          <p:attrName>style.visibility</p:attrName>
                                        </p:attrNameLst>
                                      </p:cBhvr>
                                      <p:to>
                                        <p:strVal val="visible"/>
                                      </p:to>
                                    </p:set>
                                    <p:anim calcmode="lin" valueType="num">
                                      <p:cBhvr additive="base">
                                        <p:cTn id="37" dur="500" fill="hold"/>
                                        <p:tgtEl>
                                          <p:spTgt spid="21511"/>
                                        </p:tgtEl>
                                        <p:attrNameLst>
                                          <p:attrName>ppt_x</p:attrName>
                                        </p:attrNameLst>
                                      </p:cBhvr>
                                      <p:tavLst>
                                        <p:tav tm="0">
                                          <p:val>
                                            <p:strVal val="#ppt_x"/>
                                          </p:val>
                                        </p:tav>
                                        <p:tav tm="100000">
                                          <p:val>
                                            <p:strVal val="#ppt_x"/>
                                          </p:val>
                                        </p:tav>
                                      </p:tavLst>
                                    </p:anim>
                                    <p:anim calcmode="lin" valueType="num">
                                      <p:cBhvr additive="base">
                                        <p:cTn id="38" dur="500" fill="hold"/>
                                        <p:tgtEl>
                                          <p:spTgt spid="215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1000" fill="hold"/>
                                        <p:tgtEl>
                                          <p:spTgt spid="21511"/>
                                        </p:tgtEl>
                                      </p:cBhvr>
                                      <p:by x="120000" y="120000"/>
                                    </p:animScale>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21511"/>
                                        </p:tgtEl>
                                        <p:attrNameLst>
                                          <p:attrName>ppt_x</p:attrName>
                                        </p:attrNameLst>
                                      </p:cBhvr>
                                      <p:tavLst>
                                        <p:tav tm="0">
                                          <p:val>
                                            <p:strVal val="ppt_x"/>
                                          </p:val>
                                        </p:tav>
                                        <p:tav tm="100000">
                                          <p:val>
                                            <p:strVal val="ppt_x"/>
                                          </p:val>
                                        </p:tav>
                                      </p:tavLst>
                                    </p:anim>
                                    <p:anim calcmode="lin" valueType="num">
                                      <p:cBhvr additive="base">
                                        <p:cTn id="47" dur="500"/>
                                        <p:tgtEl>
                                          <p:spTgt spid="21511"/>
                                        </p:tgtEl>
                                        <p:attrNameLst>
                                          <p:attrName>ppt_y</p:attrName>
                                        </p:attrNameLst>
                                      </p:cBhvr>
                                      <p:tavLst>
                                        <p:tav tm="0">
                                          <p:val>
                                            <p:strVal val="ppt_y"/>
                                          </p:val>
                                        </p:tav>
                                        <p:tav tm="100000">
                                          <p:val>
                                            <p:strVal val="1+ppt_h/2"/>
                                          </p:val>
                                        </p:tav>
                                      </p:tavLst>
                                    </p:anim>
                                    <p:set>
                                      <p:cBhvr>
                                        <p:cTn id="48" dur="1" fill="hold">
                                          <p:stCondLst>
                                            <p:cond delay="499"/>
                                          </p:stCondLst>
                                        </p:cTn>
                                        <p:tgtEl>
                                          <p:spTgt spid="215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p:nvPr/>
        </p:nvSpPr>
        <p:spPr>
          <a:xfrm>
            <a:off x="-4763" y="-4763"/>
            <a:ext cx="9153526" cy="6867526"/>
          </a:xfrm>
          <a:prstGeom prst="rect">
            <a:avLst/>
          </a:prstGeom>
          <a:solidFill>
            <a:srgbClr val="18397B"/>
          </a:solidFill>
          <a:ln>
            <a:solidFill/>
            <a:round/>
          </a:ln>
          <a:effectLst>
            <a:outerShdw blurRad="38100" dist="23000" dir="5400000" rotWithShape="0">
              <a:srgbClr val="000000">
                <a:alpha val="35000"/>
              </a:srgbClr>
            </a:outerShdw>
          </a:effectLst>
        </p:spPr>
        <p:txBody>
          <a:bodyPr lIns="35718" tIns="35718" rIns="35718" bIns="35718" anchor="ctr"/>
          <a:lstStyle/>
          <a:p>
            <a:pPr>
              <a:defRPr/>
            </a:pPr>
            <a:endParaRPr lang="zh-CN" altLang="en-US" sz="1800" b="1">
              <a:latin typeface="Times New Roman" pitchFamily="18" charset="0"/>
              <a:cs typeface="Times New Roman" pitchFamily="18" charset="0"/>
              <a:sym typeface="Times New Roman" pitchFamily="18" charset="0"/>
            </a:endParaRPr>
          </a:p>
        </p:txBody>
      </p:sp>
      <p:sp>
        <p:nvSpPr>
          <p:cNvPr id="206" name="Shape 206"/>
          <p:cNvSpPr/>
          <p:nvPr/>
        </p:nvSpPr>
        <p:spPr>
          <a:xfrm flipV="1">
            <a:off x="144463" y="646113"/>
            <a:ext cx="8855075" cy="0"/>
          </a:xfrm>
          <a:prstGeom prst="line">
            <a:avLst/>
          </a:prstGeom>
          <a:ln w="25400">
            <a:solidFill>
              <a:srgbClr val="FFFFFF"/>
            </a:solidFill>
          </a:ln>
          <a:effectLst>
            <a:outerShdw blurRad="38100" dist="20000" dir="5400000" rotWithShape="0">
              <a:srgbClr val="000000">
                <a:alpha val="38000"/>
              </a:srgbClr>
            </a:outerShdw>
          </a:effectLst>
        </p:spPr>
        <p:txBody>
          <a:bodyPr lIns="0" tIns="0" rIns="0" bIns="0"/>
          <a:lstStyle/>
          <a:p>
            <a:pPr defTabSz="457200" fontAlgn="auto">
              <a:spcBef>
                <a:spcPts val="0"/>
              </a:spcBef>
              <a:spcAft>
                <a:spcPts val="0"/>
              </a:spcAft>
              <a:defRPr sz="1200">
                <a:solidFill>
                  <a:srgbClr val="000000"/>
                </a:solidFill>
              </a:defRPr>
            </a:pPr>
            <a:endParaRPr sz="1200" kern="0">
              <a:solidFill>
                <a:srgbClr val="000000"/>
              </a:solidFill>
              <a:latin typeface="+mn-lt"/>
              <a:ea typeface="+mn-ea"/>
              <a:sym typeface="Helvetica"/>
            </a:endParaRPr>
          </a:p>
        </p:txBody>
      </p:sp>
      <p:pic>
        <p:nvPicPr>
          <p:cNvPr id="23555" name="pasted-image.tif"/>
          <p:cNvPicPr>
            <a:picLocks noChangeAspect="1" noChangeArrowheads="1"/>
          </p:cNvPicPr>
          <p:nvPr/>
        </p:nvPicPr>
        <p:blipFill>
          <a:blip r:embed="rId2" cstate="print"/>
          <a:srcRect/>
          <a:stretch>
            <a:fillRect/>
          </a:stretch>
        </p:blipFill>
        <p:spPr bwMode="auto">
          <a:xfrm>
            <a:off x="8175625" y="26988"/>
            <a:ext cx="752475" cy="560387"/>
          </a:xfrm>
          <a:prstGeom prst="rect">
            <a:avLst/>
          </a:prstGeom>
          <a:noFill/>
          <a:ln w="12700">
            <a:noFill/>
            <a:miter lim="400000"/>
            <a:headEnd/>
            <a:tailEnd/>
          </a:ln>
        </p:spPr>
      </p:pic>
      <p:sp>
        <p:nvSpPr>
          <p:cNvPr id="23556" name="Shape 208"/>
          <p:cNvSpPr>
            <a:spLocks noChangeArrowheads="1"/>
          </p:cNvSpPr>
          <p:nvPr/>
        </p:nvSpPr>
        <p:spPr bwMode="auto">
          <a:xfrm>
            <a:off x="112713" y="184150"/>
            <a:ext cx="3379787" cy="427038"/>
          </a:xfrm>
          <a:prstGeom prst="rect">
            <a:avLst/>
          </a:prstGeom>
          <a:noFill/>
          <a:ln w="12700">
            <a:noFill/>
            <a:miter lim="400000"/>
            <a:headEnd/>
            <a:tailEnd/>
          </a:ln>
        </p:spPr>
        <p:txBody>
          <a:bodyPr lIns="0" tIns="0" rIns="0" bIns="0">
            <a:spAutoFit/>
          </a:bodyPr>
          <a:lstStyle/>
          <a:p>
            <a:r>
              <a:rPr lang="zh-CN" altLang="en-US"/>
              <a:t>知识单元分类体系</a:t>
            </a:r>
          </a:p>
        </p:txBody>
      </p:sp>
      <p:sp>
        <p:nvSpPr>
          <p:cNvPr id="23557" name="Shape 212"/>
          <p:cNvSpPr>
            <a:spLocks noChangeArrowheads="1"/>
          </p:cNvSpPr>
          <p:nvPr/>
        </p:nvSpPr>
        <p:spPr bwMode="auto">
          <a:xfrm>
            <a:off x="430213" y="1503363"/>
            <a:ext cx="7813675" cy="641350"/>
          </a:xfrm>
          <a:prstGeom prst="rect">
            <a:avLst/>
          </a:prstGeom>
          <a:noFill/>
          <a:ln w="12700">
            <a:noFill/>
            <a:miter lim="400000"/>
            <a:headEnd/>
            <a:tailEnd/>
          </a:ln>
        </p:spPr>
        <p:txBody>
          <a:bodyPr lIns="0" tIns="0" rIns="0" bIns="0">
            <a:spAutoFit/>
          </a:bodyPr>
          <a:lstStyle/>
          <a:p>
            <a:pPr marL="279400" indent="-279400">
              <a:lnSpc>
                <a:spcPct val="150000"/>
              </a:lnSpc>
            </a:pPr>
            <a:r>
              <a:rPr lang="zh-CN" altLang="en-US">
                <a:solidFill>
                  <a:schemeClr val="tx1"/>
                </a:solidFill>
              </a:rPr>
              <a:t>       </a:t>
            </a:r>
            <a:endParaRPr lang="zh-CN" altLang="en-US" sz="2400">
              <a:latin typeface="Helvetica" pitchFamily="34" charset="0"/>
            </a:endParaRPr>
          </a:p>
        </p:txBody>
      </p:sp>
      <p:grpSp>
        <p:nvGrpSpPr>
          <p:cNvPr id="23558" name="Group 33"/>
          <p:cNvGrpSpPr>
            <a:grpSpLocks/>
          </p:cNvGrpSpPr>
          <p:nvPr/>
        </p:nvGrpSpPr>
        <p:grpSpPr bwMode="auto">
          <a:xfrm>
            <a:off x="422275" y="908050"/>
            <a:ext cx="8829675" cy="666750"/>
            <a:chOff x="266" y="572"/>
            <a:chExt cx="5562" cy="420"/>
          </a:xfrm>
        </p:grpSpPr>
        <p:sp>
          <p:nvSpPr>
            <p:cNvPr id="23588" name="TextBox 8"/>
            <p:cNvSpPr>
              <a:spLocks noChangeArrowheads="1"/>
            </p:cNvSpPr>
            <p:nvPr/>
          </p:nvSpPr>
          <p:spPr bwMode="auto">
            <a:xfrm>
              <a:off x="266" y="615"/>
              <a:ext cx="763" cy="366"/>
            </a:xfrm>
            <a:prstGeom prst="rect">
              <a:avLst/>
            </a:prstGeom>
            <a:noFill/>
            <a:ln w="9525">
              <a:noFill/>
              <a:miter lim="800000"/>
              <a:headEnd/>
              <a:tailEnd/>
            </a:ln>
          </p:spPr>
          <p:txBody>
            <a:bodyPr>
              <a:spAutoFit/>
            </a:bodyPr>
            <a:lstStyle/>
            <a:p>
              <a:pPr algn="ctr">
                <a:buSzPct val="171000"/>
              </a:pPr>
              <a:r>
                <a:rPr lang="zh-CN" altLang="en-US" sz="1600">
                  <a:solidFill>
                    <a:schemeClr val="tx1"/>
                  </a:solidFill>
                  <a:latin typeface="微软雅黑" pitchFamily="34" charset="-122"/>
                  <a:ea typeface="微软雅黑" pitchFamily="34" charset="-122"/>
                  <a:cs typeface="Gill Sans"/>
                  <a:sym typeface="微软雅黑" pitchFamily="34" charset="-122"/>
                </a:rPr>
                <a:t>工程技术常用数据</a:t>
              </a:r>
              <a:endParaRPr lang="zh-CN" altLang="en-US" sz="1600">
                <a:solidFill>
                  <a:schemeClr val="tx1"/>
                </a:solidFill>
                <a:ea typeface="微软雅黑" pitchFamily="34" charset="-122"/>
                <a:cs typeface="Gill Sans"/>
              </a:endParaRPr>
            </a:p>
          </p:txBody>
        </p:sp>
        <p:sp>
          <p:nvSpPr>
            <p:cNvPr id="23589" name="直接连接符 15"/>
            <p:cNvSpPr>
              <a:spLocks noChangeShapeType="1"/>
            </p:cNvSpPr>
            <p:nvPr/>
          </p:nvSpPr>
          <p:spPr bwMode="auto">
            <a:xfrm rot="5400000">
              <a:off x="862" y="775"/>
              <a:ext cx="408" cy="1"/>
            </a:xfrm>
            <a:prstGeom prst="line">
              <a:avLst/>
            </a:prstGeom>
            <a:noFill/>
            <a:ln w="38100">
              <a:solidFill>
                <a:schemeClr val="tx1"/>
              </a:solidFill>
              <a:round/>
              <a:headEnd/>
              <a:tailEnd/>
            </a:ln>
          </p:spPr>
          <p:txBody>
            <a:bodyPr/>
            <a:lstStyle/>
            <a:p>
              <a:endParaRPr lang="zh-CN" altLang="en-US"/>
            </a:p>
          </p:txBody>
        </p:sp>
        <p:sp>
          <p:nvSpPr>
            <p:cNvPr id="23590" name="TextBox 16"/>
            <p:cNvSpPr>
              <a:spLocks noChangeArrowheads="1"/>
            </p:cNvSpPr>
            <p:nvPr/>
          </p:nvSpPr>
          <p:spPr bwMode="auto">
            <a:xfrm>
              <a:off x="1179" y="572"/>
              <a:ext cx="4649" cy="173"/>
            </a:xfrm>
            <a:prstGeom prst="rect">
              <a:avLst/>
            </a:prstGeom>
            <a:noFill/>
            <a:ln w="9525">
              <a:noFill/>
              <a:miter lim="800000"/>
              <a:headEnd/>
              <a:tailEnd/>
            </a:ln>
          </p:spPr>
          <p:txBody>
            <a:bodyPr>
              <a:spAutoFit/>
            </a:bodyPr>
            <a:lstStyle/>
            <a:p>
              <a:pPr>
                <a:buSzPct val="171000"/>
              </a:pPr>
              <a:r>
                <a:rPr lang="zh-CN" altLang="en-US" sz="1200">
                  <a:solidFill>
                    <a:schemeClr val="tx1"/>
                  </a:solidFill>
                  <a:latin typeface="微软雅黑" pitchFamily="34" charset="-122"/>
                  <a:ea typeface="微软雅黑" pitchFamily="34" charset="-122"/>
                  <a:cs typeface="Gill Sans"/>
                  <a:sym typeface="微软雅黑" pitchFamily="34" charset="-122"/>
                </a:rPr>
                <a:t>基础数据     法定计量单位和常用单位换算    优先数和优先数系    常用数学公式</a:t>
              </a:r>
              <a:endParaRPr lang="zh-CN" altLang="en-US" sz="1200">
                <a:solidFill>
                  <a:schemeClr val="tx1"/>
                </a:solidFill>
                <a:ea typeface="微软雅黑" pitchFamily="34" charset="-122"/>
                <a:cs typeface="Gill Sans"/>
              </a:endParaRPr>
            </a:p>
          </p:txBody>
        </p:sp>
        <p:sp>
          <p:nvSpPr>
            <p:cNvPr id="23591" name="TextBox 17"/>
            <p:cNvSpPr>
              <a:spLocks noChangeArrowheads="1"/>
            </p:cNvSpPr>
            <p:nvPr/>
          </p:nvSpPr>
          <p:spPr bwMode="auto">
            <a:xfrm>
              <a:off x="1179" y="819"/>
              <a:ext cx="1824" cy="173"/>
            </a:xfrm>
            <a:prstGeom prst="rect">
              <a:avLst/>
            </a:prstGeom>
            <a:noFill/>
            <a:ln w="9525">
              <a:noFill/>
              <a:miter lim="800000"/>
              <a:headEnd/>
              <a:tailEnd/>
            </a:ln>
          </p:spPr>
          <p:txBody>
            <a:bodyPr>
              <a:spAutoFit/>
            </a:bodyPr>
            <a:lstStyle/>
            <a:p>
              <a:pPr>
                <a:buSzPct val="171000"/>
              </a:pPr>
              <a:r>
                <a:rPr lang="zh-CN" altLang="en-US" sz="1200">
                  <a:solidFill>
                    <a:schemeClr val="tx1"/>
                  </a:solidFill>
                  <a:latin typeface="微软雅黑" pitchFamily="34" charset="-122"/>
                  <a:ea typeface="微软雅黑" pitchFamily="34" charset="-122"/>
                  <a:cs typeface="Gill Sans"/>
                  <a:sym typeface="微软雅黑" pitchFamily="34" charset="-122"/>
                </a:rPr>
                <a:t>常用物理、力学公式    工程制图</a:t>
              </a:r>
            </a:p>
          </p:txBody>
        </p:sp>
      </p:grpSp>
      <p:grpSp>
        <p:nvGrpSpPr>
          <p:cNvPr id="23559" name="Group 34"/>
          <p:cNvGrpSpPr>
            <a:grpSpLocks/>
          </p:cNvGrpSpPr>
          <p:nvPr/>
        </p:nvGrpSpPr>
        <p:grpSpPr bwMode="auto">
          <a:xfrm>
            <a:off x="422275" y="1781175"/>
            <a:ext cx="6253163" cy="423863"/>
            <a:chOff x="266" y="1394"/>
            <a:chExt cx="3939" cy="267"/>
          </a:xfrm>
        </p:grpSpPr>
        <p:sp>
          <p:nvSpPr>
            <p:cNvPr id="23585" name="TextBox 9"/>
            <p:cNvSpPr>
              <a:spLocks noChangeArrowheads="1"/>
            </p:cNvSpPr>
            <p:nvPr/>
          </p:nvSpPr>
          <p:spPr bwMode="auto">
            <a:xfrm>
              <a:off x="266" y="1402"/>
              <a:ext cx="763" cy="212"/>
            </a:xfrm>
            <a:prstGeom prst="rect">
              <a:avLst/>
            </a:prstGeom>
            <a:noFill/>
            <a:ln w="9525">
              <a:noFill/>
              <a:miter lim="800000"/>
              <a:headEnd/>
              <a:tailEnd/>
            </a:ln>
          </p:spPr>
          <p:txBody>
            <a:bodyPr>
              <a:spAutoFit/>
            </a:bodyPr>
            <a:lstStyle/>
            <a:p>
              <a:pPr>
                <a:buSzPct val="171000"/>
              </a:pPr>
              <a:r>
                <a:rPr lang="zh-CN" altLang="en-US" sz="1600">
                  <a:solidFill>
                    <a:schemeClr val="tx1"/>
                  </a:solidFill>
                  <a:latin typeface="微软雅黑" pitchFamily="34" charset="-122"/>
                  <a:ea typeface="微软雅黑" pitchFamily="34" charset="-122"/>
                  <a:cs typeface="Gill Sans"/>
                  <a:sym typeface="微软雅黑" pitchFamily="34" charset="-122"/>
                </a:rPr>
                <a:t>工程材料</a:t>
              </a:r>
              <a:endParaRPr lang="zh-CN" altLang="en-US" sz="1600">
                <a:solidFill>
                  <a:schemeClr val="tx1"/>
                </a:solidFill>
                <a:ea typeface="微软雅黑" pitchFamily="34" charset="-122"/>
                <a:cs typeface="Gill Sans"/>
              </a:endParaRPr>
            </a:p>
          </p:txBody>
        </p:sp>
        <p:sp>
          <p:nvSpPr>
            <p:cNvPr id="23586" name="直接连接符 18"/>
            <p:cNvSpPr>
              <a:spLocks noChangeShapeType="1"/>
            </p:cNvSpPr>
            <p:nvPr/>
          </p:nvSpPr>
          <p:spPr bwMode="auto">
            <a:xfrm rot="5400000">
              <a:off x="933" y="1527"/>
              <a:ext cx="267" cy="2"/>
            </a:xfrm>
            <a:prstGeom prst="line">
              <a:avLst/>
            </a:prstGeom>
            <a:noFill/>
            <a:ln w="38100">
              <a:solidFill>
                <a:schemeClr val="tx1"/>
              </a:solidFill>
              <a:round/>
              <a:headEnd/>
              <a:tailEnd/>
            </a:ln>
          </p:spPr>
          <p:txBody>
            <a:bodyPr/>
            <a:lstStyle/>
            <a:p>
              <a:endParaRPr lang="zh-CN" altLang="en-US"/>
            </a:p>
          </p:txBody>
        </p:sp>
        <p:sp>
          <p:nvSpPr>
            <p:cNvPr id="23587" name="TextBox 19"/>
            <p:cNvSpPr>
              <a:spLocks noChangeArrowheads="1"/>
            </p:cNvSpPr>
            <p:nvPr/>
          </p:nvSpPr>
          <p:spPr bwMode="auto">
            <a:xfrm>
              <a:off x="1202" y="1434"/>
              <a:ext cx="3003" cy="173"/>
            </a:xfrm>
            <a:prstGeom prst="rect">
              <a:avLst/>
            </a:prstGeom>
            <a:noFill/>
            <a:ln w="9525">
              <a:noFill/>
              <a:miter lim="800000"/>
              <a:headEnd/>
              <a:tailEnd/>
            </a:ln>
          </p:spPr>
          <p:txBody>
            <a:bodyPr>
              <a:spAutoFit/>
            </a:bodyPr>
            <a:lstStyle/>
            <a:p>
              <a:pPr>
                <a:buSzPct val="171000"/>
              </a:pPr>
              <a:r>
                <a:rPr lang="zh-CN" altLang="en-US" sz="1200">
                  <a:solidFill>
                    <a:schemeClr val="tx1"/>
                  </a:solidFill>
                  <a:latin typeface="微软雅黑" pitchFamily="34" charset="-122"/>
                  <a:ea typeface="微软雅黑" pitchFamily="34" charset="-122"/>
                  <a:cs typeface="Gill Sans"/>
                  <a:sym typeface="微软雅黑" pitchFamily="34" charset="-122"/>
                </a:rPr>
                <a:t>钢铁材料   有色金属材料   粉末冶金材料    复合材料    非金属材料</a:t>
              </a:r>
              <a:endParaRPr lang="zh-CN" altLang="en-US" sz="1600">
                <a:solidFill>
                  <a:schemeClr val="tx1"/>
                </a:solidFill>
                <a:ea typeface="微软雅黑" pitchFamily="34" charset="-122"/>
                <a:cs typeface="Gill Sans"/>
              </a:endParaRPr>
            </a:p>
          </p:txBody>
        </p:sp>
      </p:grpSp>
      <p:grpSp>
        <p:nvGrpSpPr>
          <p:cNvPr id="23560" name="Group 42"/>
          <p:cNvGrpSpPr>
            <a:grpSpLocks/>
          </p:cNvGrpSpPr>
          <p:nvPr/>
        </p:nvGrpSpPr>
        <p:grpSpPr bwMode="auto">
          <a:xfrm>
            <a:off x="422275" y="3284538"/>
            <a:ext cx="8542338" cy="649287"/>
            <a:chOff x="266" y="2069"/>
            <a:chExt cx="5381" cy="409"/>
          </a:xfrm>
        </p:grpSpPr>
        <p:sp>
          <p:nvSpPr>
            <p:cNvPr id="23582" name="TextBox 10"/>
            <p:cNvSpPr>
              <a:spLocks noChangeArrowheads="1"/>
            </p:cNvSpPr>
            <p:nvPr/>
          </p:nvSpPr>
          <p:spPr bwMode="auto">
            <a:xfrm>
              <a:off x="266" y="2069"/>
              <a:ext cx="763" cy="366"/>
            </a:xfrm>
            <a:prstGeom prst="rect">
              <a:avLst/>
            </a:prstGeom>
            <a:noFill/>
            <a:ln w="9525">
              <a:noFill/>
              <a:miter lim="800000"/>
              <a:headEnd/>
              <a:tailEnd/>
            </a:ln>
          </p:spPr>
          <p:txBody>
            <a:bodyPr>
              <a:spAutoFit/>
            </a:bodyPr>
            <a:lstStyle/>
            <a:p>
              <a:pPr algn="ctr">
                <a:buSzPct val="171000"/>
              </a:pPr>
              <a:r>
                <a:rPr lang="zh-CN" altLang="en-US" sz="1600">
                  <a:solidFill>
                    <a:schemeClr val="tx1"/>
                  </a:solidFill>
                  <a:latin typeface="微软雅黑" pitchFamily="34" charset="-122"/>
                  <a:ea typeface="微软雅黑" pitchFamily="34" charset="-122"/>
                  <a:cs typeface="Gill Sans"/>
                  <a:sym typeface="微软雅黑" pitchFamily="34" charset="-122"/>
                </a:rPr>
                <a:t>机械设计和零件设计</a:t>
              </a:r>
              <a:endParaRPr lang="zh-CN" altLang="en-US" sz="1600">
                <a:solidFill>
                  <a:schemeClr val="tx1"/>
                </a:solidFill>
                <a:ea typeface="微软雅黑" pitchFamily="34" charset="-122"/>
                <a:cs typeface="Gill Sans"/>
              </a:endParaRPr>
            </a:p>
          </p:txBody>
        </p:sp>
        <p:sp>
          <p:nvSpPr>
            <p:cNvPr id="23583" name="直接连接符 21"/>
            <p:cNvSpPr>
              <a:spLocks noChangeShapeType="1"/>
            </p:cNvSpPr>
            <p:nvPr/>
          </p:nvSpPr>
          <p:spPr bwMode="auto">
            <a:xfrm rot="5400000">
              <a:off x="863" y="2272"/>
              <a:ext cx="408" cy="2"/>
            </a:xfrm>
            <a:prstGeom prst="line">
              <a:avLst/>
            </a:prstGeom>
            <a:noFill/>
            <a:ln w="38100">
              <a:solidFill>
                <a:schemeClr val="tx1"/>
              </a:solidFill>
              <a:round/>
              <a:headEnd/>
              <a:tailEnd/>
            </a:ln>
          </p:spPr>
          <p:txBody>
            <a:bodyPr/>
            <a:lstStyle/>
            <a:p>
              <a:endParaRPr lang="zh-CN" altLang="en-US"/>
            </a:p>
          </p:txBody>
        </p:sp>
        <p:sp>
          <p:nvSpPr>
            <p:cNvPr id="23584" name="TextBox 22"/>
            <p:cNvSpPr>
              <a:spLocks noChangeArrowheads="1"/>
            </p:cNvSpPr>
            <p:nvPr/>
          </p:nvSpPr>
          <p:spPr bwMode="auto">
            <a:xfrm>
              <a:off x="1170" y="2074"/>
              <a:ext cx="4477" cy="404"/>
            </a:xfrm>
            <a:prstGeom prst="rect">
              <a:avLst/>
            </a:prstGeom>
            <a:noFill/>
            <a:ln w="9525">
              <a:noFill/>
              <a:miter lim="800000"/>
              <a:headEnd/>
              <a:tailEnd/>
            </a:ln>
          </p:spPr>
          <p:txBody>
            <a:bodyPr>
              <a:spAutoFit/>
            </a:bodyPr>
            <a:lstStyle/>
            <a:p>
              <a:pPr>
                <a:lnSpc>
                  <a:spcPct val="150000"/>
                </a:lnSpc>
                <a:buSzPct val="171000"/>
              </a:pPr>
              <a:r>
                <a:rPr lang="zh-CN" altLang="en-US" sz="1200">
                  <a:solidFill>
                    <a:schemeClr val="tx1"/>
                  </a:solidFill>
                  <a:ea typeface="Gill Sans"/>
                  <a:cs typeface="Gill Sans"/>
                </a:rPr>
                <a:t>轴  滚动轴承    滑动轴承    机架及箱体    密封    联轴器    带传动    导轨    弹簧    齿轮传动    减速器    变速器    离合器    制动器    连接与紧固件    链传动    电动机    润滑   机械进度</a:t>
              </a:r>
            </a:p>
          </p:txBody>
        </p:sp>
      </p:grpSp>
      <p:grpSp>
        <p:nvGrpSpPr>
          <p:cNvPr id="23561" name="Group 43"/>
          <p:cNvGrpSpPr>
            <a:grpSpLocks/>
          </p:cNvGrpSpPr>
          <p:nvPr/>
        </p:nvGrpSpPr>
        <p:grpSpPr bwMode="auto">
          <a:xfrm>
            <a:off x="422275" y="4149725"/>
            <a:ext cx="8518525" cy="431800"/>
            <a:chOff x="266" y="2859"/>
            <a:chExt cx="5366" cy="272"/>
          </a:xfrm>
        </p:grpSpPr>
        <p:sp>
          <p:nvSpPr>
            <p:cNvPr id="23579" name="TextBox 11"/>
            <p:cNvSpPr>
              <a:spLocks noChangeArrowheads="1"/>
            </p:cNvSpPr>
            <p:nvPr/>
          </p:nvSpPr>
          <p:spPr bwMode="auto">
            <a:xfrm>
              <a:off x="266" y="2868"/>
              <a:ext cx="763" cy="212"/>
            </a:xfrm>
            <a:prstGeom prst="rect">
              <a:avLst/>
            </a:prstGeom>
            <a:noFill/>
            <a:ln w="9525">
              <a:noFill/>
              <a:miter lim="800000"/>
              <a:headEnd/>
              <a:tailEnd/>
            </a:ln>
          </p:spPr>
          <p:txBody>
            <a:bodyPr>
              <a:spAutoFit/>
            </a:bodyPr>
            <a:lstStyle/>
            <a:p>
              <a:pPr algn="ctr">
                <a:buSzPct val="171000"/>
              </a:pPr>
              <a:r>
                <a:rPr lang="zh-CN" altLang="en-US" sz="1600">
                  <a:solidFill>
                    <a:schemeClr val="tx1"/>
                  </a:solidFill>
                  <a:latin typeface="微软雅黑" pitchFamily="34" charset="-122"/>
                  <a:ea typeface="微软雅黑" pitchFamily="34" charset="-122"/>
                  <a:cs typeface="Gill Sans"/>
                  <a:sym typeface="微软雅黑" pitchFamily="34" charset="-122"/>
                </a:rPr>
                <a:t>数控技术</a:t>
              </a:r>
              <a:endParaRPr lang="zh-CN" altLang="en-US" sz="1600">
                <a:solidFill>
                  <a:schemeClr val="tx1"/>
                </a:solidFill>
                <a:ea typeface="微软雅黑" pitchFamily="34" charset="-122"/>
                <a:cs typeface="Gill Sans"/>
              </a:endParaRPr>
            </a:p>
          </p:txBody>
        </p:sp>
        <p:sp>
          <p:nvSpPr>
            <p:cNvPr id="23580" name="直接连接符 24"/>
            <p:cNvSpPr>
              <a:spLocks noChangeShapeType="1"/>
            </p:cNvSpPr>
            <p:nvPr/>
          </p:nvSpPr>
          <p:spPr bwMode="auto">
            <a:xfrm rot="5400000">
              <a:off x="931" y="2994"/>
              <a:ext cx="272" cy="1"/>
            </a:xfrm>
            <a:prstGeom prst="line">
              <a:avLst/>
            </a:prstGeom>
            <a:noFill/>
            <a:ln w="38100">
              <a:solidFill>
                <a:schemeClr val="tx1"/>
              </a:solidFill>
              <a:round/>
              <a:headEnd/>
              <a:tailEnd/>
            </a:ln>
          </p:spPr>
          <p:txBody>
            <a:bodyPr/>
            <a:lstStyle/>
            <a:p>
              <a:endParaRPr lang="zh-CN" altLang="en-US"/>
            </a:p>
          </p:txBody>
        </p:sp>
        <p:sp>
          <p:nvSpPr>
            <p:cNvPr id="23581" name="TextBox 26"/>
            <p:cNvSpPr>
              <a:spLocks noChangeArrowheads="1"/>
            </p:cNvSpPr>
            <p:nvPr/>
          </p:nvSpPr>
          <p:spPr bwMode="auto">
            <a:xfrm>
              <a:off x="1156" y="2886"/>
              <a:ext cx="4476" cy="173"/>
            </a:xfrm>
            <a:prstGeom prst="rect">
              <a:avLst/>
            </a:prstGeom>
            <a:noFill/>
            <a:ln w="9525">
              <a:noFill/>
              <a:miter lim="800000"/>
              <a:headEnd/>
              <a:tailEnd/>
            </a:ln>
          </p:spPr>
          <p:txBody>
            <a:bodyPr>
              <a:spAutoFit/>
            </a:bodyPr>
            <a:lstStyle/>
            <a:p>
              <a:pPr>
                <a:buSzPct val="171000"/>
              </a:pPr>
              <a:r>
                <a:rPr lang="zh-CN" altLang="en-US" sz="1200">
                  <a:solidFill>
                    <a:schemeClr val="tx1"/>
                  </a:solidFill>
                  <a:ea typeface="Gill Sans"/>
                  <a:cs typeface="Gill Sans"/>
                </a:rPr>
                <a:t>数控刀具    数控加工工艺   数控编程技术    数控测量技术    常用数控系统</a:t>
              </a:r>
            </a:p>
          </p:txBody>
        </p:sp>
      </p:grpSp>
      <p:grpSp>
        <p:nvGrpSpPr>
          <p:cNvPr id="23562" name="Group 49"/>
          <p:cNvGrpSpPr>
            <a:grpSpLocks/>
          </p:cNvGrpSpPr>
          <p:nvPr/>
        </p:nvGrpSpPr>
        <p:grpSpPr bwMode="auto">
          <a:xfrm>
            <a:off x="422275" y="4652963"/>
            <a:ext cx="8721725" cy="1114425"/>
            <a:chOff x="266" y="2931"/>
            <a:chExt cx="5494" cy="702"/>
          </a:xfrm>
        </p:grpSpPr>
        <p:sp>
          <p:nvSpPr>
            <p:cNvPr id="23576" name="TextBox 12"/>
            <p:cNvSpPr>
              <a:spLocks noChangeArrowheads="1"/>
            </p:cNvSpPr>
            <p:nvPr/>
          </p:nvSpPr>
          <p:spPr bwMode="auto">
            <a:xfrm>
              <a:off x="266" y="3127"/>
              <a:ext cx="763" cy="212"/>
            </a:xfrm>
            <a:prstGeom prst="rect">
              <a:avLst/>
            </a:prstGeom>
            <a:noFill/>
            <a:ln w="9525">
              <a:noFill/>
              <a:miter lim="800000"/>
              <a:headEnd/>
              <a:tailEnd/>
            </a:ln>
          </p:spPr>
          <p:txBody>
            <a:bodyPr>
              <a:spAutoFit/>
            </a:bodyPr>
            <a:lstStyle/>
            <a:p>
              <a:pPr algn="ctr">
                <a:buSzPct val="171000"/>
              </a:pPr>
              <a:r>
                <a:rPr lang="zh-CN" altLang="en-US" sz="1600">
                  <a:solidFill>
                    <a:schemeClr val="tx1"/>
                  </a:solidFill>
                  <a:latin typeface="微软雅黑" pitchFamily="34" charset="-122"/>
                  <a:ea typeface="微软雅黑" pitchFamily="34" charset="-122"/>
                  <a:cs typeface="Gill Sans"/>
                  <a:sym typeface="微软雅黑" pitchFamily="34" charset="-122"/>
                </a:rPr>
                <a:t>机    床</a:t>
              </a:r>
              <a:endParaRPr lang="zh-CN" altLang="en-US" sz="1600">
                <a:solidFill>
                  <a:schemeClr val="tx1"/>
                </a:solidFill>
                <a:ea typeface="微软雅黑" pitchFamily="34" charset="-122"/>
                <a:cs typeface="Gill Sans"/>
              </a:endParaRPr>
            </a:p>
          </p:txBody>
        </p:sp>
        <p:sp>
          <p:nvSpPr>
            <p:cNvPr id="23577" name="直接连接符 27"/>
            <p:cNvSpPr>
              <a:spLocks noChangeShapeType="1"/>
            </p:cNvSpPr>
            <p:nvPr/>
          </p:nvSpPr>
          <p:spPr bwMode="auto">
            <a:xfrm rot="5400000">
              <a:off x="772" y="3270"/>
              <a:ext cx="589" cy="1"/>
            </a:xfrm>
            <a:prstGeom prst="line">
              <a:avLst/>
            </a:prstGeom>
            <a:noFill/>
            <a:ln w="38100">
              <a:solidFill>
                <a:schemeClr val="tx1"/>
              </a:solidFill>
              <a:round/>
              <a:headEnd/>
              <a:tailEnd/>
            </a:ln>
          </p:spPr>
          <p:txBody>
            <a:bodyPr/>
            <a:lstStyle/>
            <a:p>
              <a:endParaRPr lang="zh-CN" altLang="en-US"/>
            </a:p>
          </p:txBody>
        </p:sp>
        <p:sp>
          <p:nvSpPr>
            <p:cNvPr id="23578" name="TextBox 29"/>
            <p:cNvSpPr>
              <a:spLocks noChangeArrowheads="1"/>
            </p:cNvSpPr>
            <p:nvPr/>
          </p:nvSpPr>
          <p:spPr bwMode="auto">
            <a:xfrm>
              <a:off x="1156" y="2931"/>
              <a:ext cx="4604" cy="702"/>
            </a:xfrm>
            <a:prstGeom prst="rect">
              <a:avLst/>
            </a:prstGeom>
            <a:noFill/>
            <a:ln w="9525">
              <a:noFill/>
              <a:miter lim="800000"/>
              <a:headEnd/>
              <a:tailEnd/>
            </a:ln>
          </p:spPr>
          <p:txBody>
            <a:bodyPr>
              <a:spAutoFit/>
            </a:bodyPr>
            <a:lstStyle/>
            <a:p>
              <a:pPr>
                <a:lnSpc>
                  <a:spcPct val="140000"/>
                </a:lnSpc>
                <a:buSzPct val="171000"/>
              </a:pPr>
              <a:r>
                <a:rPr lang="zh-CN" altLang="en-US" sz="1200">
                  <a:solidFill>
                    <a:schemeClr val="tx1"/>
                  </a:solidFill>
                  <a:latin typeface="微软雅黑" pitchFamily="34" charset="-122"/>
                  <a:ea typeface="微软雅黑" pitchFamily="34" charset="-122"/>
                  <a:cs typeface="Gill Sans"/>
                  <a:sym typeface="微软雅黑" pitchFamily="34" charset="-122"/>
                </a:rPr>
                <a:t>数控机床概论    数控机床常用术语与规范标准    数控机床坐标系与运动方向    数控车床   数控 铣  床    数控冲床    数控磨床     数控电火花加工机床    加工中心    数控机床主轴部件、导轨、回转工作台、滚珠丝杠螺母副、自动换 刀  装    置、支承件    先进数控机床技术    数控机床伺服进给系统    数控机床网络接口技术    数控机床精度检测技术    数控机床选择、安 装  验收和维修    柔性制造系统    部分数控机床的技术规格参数</a:t>
              </a:r>
              <a:endParaRPr lang="zh-CN" altLang="en-US" sz="1200">
                <a:solidFill>
                  <a:schemeClr val="tx1"/>
                </a:solidFill>
                <a:latin typeface="微软雅黑" pitchFamily="34" charset="-122"/>
                <a:ea typeface="微软雅黑" pitchFamily="34" charset="-122"/>
                <a:cs typeface="Gill Sans"/>
              </a:endParaRPr>
            </a:p>
          </p:txBody>
        </p:sp>
      </p:grpSp>
      <p:sp>
        <p:nvSpPr>
          <p:cNvPr id="23563" name="直接连接符 32"/>
          <p:cNvSpPr>
            <a:spLocks noChangeShapeType="1"/>
          </p:cNvSpPr>
          <p:nvPr/>
        </p:nvSpPr>
        <p:spPr bwMode="auto">
          <a:xfrm>
            <a:off x="501650" y="2316163"/>
            <a:ext cx="8640763" cy="3175"/>
          </a:xfrm>
          <a:prstGeom prst="line">
            <a:avLst/>
          </a:prstGeom>
          <a:noFill/>
          <a:ln w="9525">
            <a:solidFill>
              <a:srgbClr val="595959"/>
            </a:solidFill>
            <a:prstDash val="sysDot"/>
            <a:round/>
            <a:headEnd/>
            <a:tailEnd/>
          </a:ln>
        </p:spPr>
        <p:txBody>
          <a:bodyPr/>
          <a:lstStyle/>
          <a:p>
            <a:endParaRPr lang="zh-CN" altLang="en-US"/>
          </a:p>
        </p:txBody>
      </p:sp>
      <p:sp>
        <p:nvSpPr>
          <p:cNvPr id="23564" name="直接连接符 34"/>
          <p:cNvSpPr>
            <a:spLocks noChangeShapeType="1"/>
          </p:cNvSpPr>
          <p:nvPr/>
        </p:nvSpPr>
        <p:spPr bwMode="auto">
          <a:xfrm>
            <a:off x="501650" y="4641850"/>
            <a:ext cx="8640763" cy="1588"/>
          </a:xfrm>
          <a:prstGeom prst="line">
            <a:avLst/>
          </a:prstGeom>
          <a:noFill/>
          <a:ln w="9525">
            <a:solidFill>
              <a:srgbClr val="595959"/>
            </a:solidFill>
            <a:prstDash val="sysDot"/>
            <a:round/>
            <a:headEnd/>
            <a:tailEnd/>
          </a:ln>
        </p:spPr>
        <p:txBody>
          <a:bodyPr/>
          <a:lstStyle/>
          <a:p>
            <a:endParaRPr lang="zh-CN" altLang="en-US"/>
          </a:p>
        </p:txBody>
      </p:sp>
      <p:sp>
        <p:nvSpPr>
          <p:cNvPr id="23565" name="直接连接符 35"/>
          <p:cNvSpPr>
            <a:spLocks noChangeShapeType="1"/>
          </p:cNvSpPr>
          <p:nvPr/>
        </p:nvSpPr>
        <p:spPr bwMode="auto">
          <a:xfrm>
            <a:off x="501650" y="5805488"/>
            <a:ext cx="8640763" cy="3175"/>
          </a:xfrm>
          <a:prstGeom prst="line">
            <a:avLst/>
          </a:prstGeom>
          <a:noFill/>
          <a:ln w="9525">
            <a:solidFill>
              <a:srgbClr val="595959"/>
            </a:solidFill>
            <a:prstDash val="sysDot"/>
            <a:round/>
            <a:headEnd/>
            <a:tailEnd/>
          </a:ln>
        </p:spPr>
        <p:txBody>
          <a:bodyPr/>
          <a:lstStyle/>
          <a:p>
            <a:endParaRPr lang="zh-CN" altLang="en-US"/>
          </a:p>
        </p:txBody>
      </p:sp>
      <p:sp>
        <p:nvSpPr>
          <p:cNvPr id="23566" name="矩形 36"/>
          <p:cNvSpPr>
            <a:spLocks noChangeArrowheads="1"/>
          </p:cNvSpPr>
          <p:nvPr/>
        </p:nvSpPr>
        <p:spPr bwMode="auto">
          <a:xfrm>
            <a:off x="179388" y="765175"/>
            <a:ext cx="8963025" cy="6092825"/>
          </a:xfrm>
          <a:prstGeom prst="rect">
            <a:avLst/>
          </a:prstGeom>
          <a:noFill/>
          <a:ln w="25400">
            <a:solidFill>
              <a:srgbClr val="A5A5A5"/>
            </a:solidFill>
            <a:miter lim="800000"/>
            <a:headEnd/>
            <a:tailEnd/>
          </a:ln>
        </p:spPr>
        <p:txBody>
          <a:bodyPr anchor="ctr"/>
          <a:lstStyle/>
          <a:p>
            <a:pPr algn="ctr">
              <a:buSzPct val="171000"/>
            </a:pPr>
            <a:endParaRPr lang="zh-CN" altLang="zh-CN" sz="1600">
              <a:latin typeface="宋体" charset="-122"/>
              <a:ea typeface="Gill Sans"/>
              <a:cs typeface="Gill Sans"/>
              <a:sym typeface="宋体" charset="-122"/>
            </a:endParaRPr>
          </a:p>
        </p:txBody>
      </p:sp>
      <p:grpSp>
        <p:nvGrpSpPr>
          <p:cNvPr id="23567" name="Group 41"/>
          <p:cNvGrpSpPr>
            <a:grpSpLocks/>
          </p:cNvGrpSpPr>
          <p:nvPr/>
        </p:nvGrpSpPr>
        <p:grpSpPr bwMode="auto">
          <a:xfrm>
            <a:off x="406400" y="2420938"/>
            <a:ext cx="8737600" cy="647700"/>
            <a:chOff x="256" y="1525"/>
            <a:chExt cx="5504" cy="408"/>
          </a:xfrm>
        </p:grpSpPr>
        <p:sp>
          <p:nvSpPr>
            <p:cNvPr id="23572" name="TextBox 9"/>
            <p:cNvSpPr>
              <a:spLocks noChangeArrowheads="1"/>
            </p:cNvSpPr>
            <p:nvPr/>
          </p:nvSpPr>
          <p:spPr bwMode="auto">
            <a:xfrm>
              <a:off x="256" y="1533"/>
              <a:ext cx="763" cy="366"/>
            </a:xfrm>
            <a:prstGeom prst="rect">
              <a:avLst/>
            </a:prstGeom>
            <a:noFill/>
            <a:ln w="9525">
              <a:noFill/>
              <a:miter lim="800000"/>
              <a:headEnd/>
              <a:tailEnd/>
            </a:ln>
          </p:spPr>
          <p:txBody>
            <a:bodyPr>
              <a:spAutoFit/>
            </a:bodyPr>
            <a:lstStyle/>
            <a:p>
              <a:pPr algn="ctr">
                <a:buSzPct val="171000"/>
              </a:pPr>
              <a:r>
                <a:rPr lang="zh-CN" altLang="en-US" sz="1600">
                  <a:solidFill>
                    <a:schemeClr val="tx1"/>
                  </a:solidFill>
                  <a:latin typeface="微软雅黑" pitchFamily="34" charset="-122"/>
                  <a:ea typeface="微软雅黑" pitchFamily="34" charset="-122"/>
                  <a:cs typeface="Gill Sans"/>
                  <a:sym typeface="微软雅黑" pitchFamily="34" charset="-122"/>
                </a:rPr>
                <a:t>机械原理和机构学</a:t>
              </a:r>
              <a:endParaRPr lang="zh-CN" altLang="en-US" sz="1600">
                <a:solidFill>
                  <a:schemeClr val="tx1"/>
                </a:solidFill>
                <a:ea typeface="微软雅黑" pitchFamily="34" charset="-122"/>
                <a:cs typeface="Gill Sans"/>
              </a:endParaRPr>
            </a:p>
          </p:txBody>
        </p:sp>
        <p:sp>
          <p:nvSpPr>
            <p:cNvPr id="23573" name="TextBox 19"/>
            <p:cNvSpPr>
              <a:spLocks noChangeArrowheads="1"/>
            </p:cNvSpPr>
            <p:nvPr/>
          </p:nvSpPr>
          <p:spPr bwMode="auto">
            <a:xfrm>
              <a:off x="1156" y="1525"/>
              <a:ext cx="4604" cy="173"/>
            </a:xfrm>
            <a:prstGeom prst="rect">
              <a:avLst/>
            </a:prstGeom>
            <a:noFill/>
            <a:ln w="9525">
              <a:noFill/>
              <a:miter lim="800000"/>
              <a:headEnd/>
              <a:tailEnd/>
            </a:ln>
          </p:spPr>
          <p:txBody>
            <a:bodyPr>
              <a:spAutoFit/>
            </a:bodyPr>
            <a:lstStyle/>
            <a:p>
              <a:pPr>
                <a:buSzPct val="171000"/>
              </a:pPr>
              <a:r>
                <a:rPr lang="zh-CN" altLang="en-US" sz="1200">
                  <a:solidFill>
                    <a:schemeClr val="tx1"/>
                  </a:solidFill>
                  <a:latin typeface="微软雅黑" pitchFamily="34" charset="-122"/>
                  <a:ea typeface="微软雅黑" pitchFamily="34" charset="-122"/>
                  <a:cs typeface="Gill Sans"/>
                  <a:sym typeface="微软雅黑" pitchFamily="34" charset="-122"/>
                </a:rPr>
                <a:t>机构基础知识和结构分析    基于杆组解析法平面机构的运动分析和受力分析    连杆机构的设计及运动分析</a:t>
              </a:r>
            </a:p>
          </p:txBody>
        </p:sp>
        <p:sp>
          <p:nvSpPr>
            <p:cNvPr id="23574" name="TextBox 19"/>
            <p:cNvSpPr>
              <a:spLocks noChangeArrowheads="1"/>
            </p:cNvSpPr>
            <p:nvPr/>
          </p:nvSpPr>
          <p:spPr bwMode="auto">
            <a:xfrm>
              <a:off x="1156" y="1752"/>
              <a:ext cx="4604" cy="173"/>
            </a:xfrm>
            <a:prstGeom prst="rect">
              <a:avLst/>
            </a:prstGeom>
            <a:noFill/>
            <a:ln w="9525">
              <a:noFill/>
              <a:miter lim="800000"/>
              <a:headEnd/>
              <a:tailEnd/>
            </a:ln>
          </p:spPr>
          <p:txBody>
            <a:bodyPr>
              <a:spAutoFit/>
            </a:bodyPr>
            <a:lstStyle/>
            <a:p>
              <a:pPr>
                <a:buSzPct val="171000"/>
              </a:pPr>
              <a:r>
                <a:rPr lang="zh-CN" altLang="en-US" sz="1200">
                  <a:solidFill>
                    <a:schemeClr val="tx1"/>
                  </a:solidFill>
                  <a:latin typeface="微软雅黑" pitchFamily="34" charset="-122"/>
                  <a:ea typeface="微软雅黑" pitchFamily="34" charset="-122"/>
                  <a:cs typeface="Gill Sans"/>
                  <a:sym typeface="微软雅黑" pitchFamily="34" charset="-122"/>
                </a:rPr>
                <a:t>平面高副机构设计    凸轮机构设计    分度凸轮机构    其他常用机构    组合机构设计    机构选型范例</a:t>
              </a:r>
            </a:p>
          </p:txBody>
        </p:sp>
        <p:sp>
          <p:nvSpPr>
            <p:cNvPr id="23575" name="直接连接符 21"/>
            <p:cNvSpPr>
              <a:spLocks noChangeShapeType="1"/>
            </p:cNvSpPr>
            <p:nvPr/>
          </p:nvSpPr>
          <p:spPr bwMode="auto">
            <a:xfrm rot="5400000">
              <a:off x="863" y="1728"/>
              <a:ext cx="408" cy="2"/>
            </a:xfrm>
            <a:prstGeom prst="line">
              <a:avLst/>
            </a:prstGeom>
            <a:noFill/>
            <a:ln w="38100">
              <a:solidFill>
                <a:schemeClr val="tx1"/>
              </a:solidFill>
              <a:round/>
              <a:headEnd/>
              <a:tailEnd/>
            </a:ln>
          </p:spPr>
          <p:txBody>
            <a:bodyPr/>
            <a:lstStyle/>
            <a:p>
              <a:endParaRPr lang="zh-CN" altLang="en-US"/>
            </a:p>
          </p:txBody>
        </p:sp>
      </p:grpSp>
      <p:grpSp>
        <p:nvGrpSpPr>
          <p:cNvPr id="23568" name="Group 50"/>
          <p:cNvGrpSpPr>
            <a:grpSpLocks/>
          </p:cNvGrpSpPr>
          <p:nvPr/>
        </p:nvGrpSpPr>
        <p:grpSpPr bwMode="auto">
          <a:xfrm>
            <a:off x="422275" y="5741988"/>
            <a:ext cx="8542338" cy="927100"/>
            <a:chOff x="266" y="3617"/>
            <a:chExt cx="5381" cy="584"/>
          </a:xfrm>
        </p:grpSpPr>
        <p:sp>
          <p:nvSpPr>
            <p:cNvPr id="23569" name="TextBox 10"/>
            <p:cNvSpPr>
              <a:spLocks noChangeArrowheads="1"/>
            </p:cNvSpPr>
            <p:nvPr/>
          </p:nvSpPr>
          <p:spPr bwMode="auto">
            <a:xfrm>
              <a:off x="266" y="3853"/>
              <a:ext cx="763" cy="212"/>
            </a:xfrm>
            <a:prstGeom prst="rect">
              <a:avLst/>
            </a:prstGeom>
            <a:noFill/>
            <a:ln w="9525">
              <a:noFill/>
              <a:miter lim="800000"/>
              <a:headEnd/>
              <a:tailEnd/>
            </a:ln>
          </p:spPr>
          <p:txBody>
            <a:bodyPr>
              <a:spAutoFit/>
            </a:bodyPr>
            <a:lstStyle/>
            <a:p>
              <a:pPr algn="ctr">
                <a:buSzPct val="171000"/>
              </a:pPr>
              <a:r>
                <a:rPr lang="zh-CN" altLang="en-US" sz="1600">
                  <a:solidFill>
                    <a:schemeClr val="tx1"/>
                  </a:solidFill>
                  <a:latin typeface="微软雅黑" pitchFamily="34" charset="-122"/>
                  <a:ea typeface="微软雅黑" pitchFamily="34" charset="-122"/>
                  <a:cs typeface="Gill Sans"/>
                  <a:sym typeface="微软雅黑" pitchFamily="34" charset="-122"/>
                </a:rPr>
                <a:t>刀    具</a:t>
              </a:r>
              <a:endParaRPr lang="zh-CN" altLang="en-US" sz="1600">
                <a:solidFill>
                  <a:schemeClr val="tx1"/>
                </a:solidFill>
                <a:ea typeface="微软雅黑" pitchFamily="34" charset="-122"/>
                <a:cs typeface="Gill Sans"/>
              </a:endParaRPr>
            </a:p>
          </p:txBody>
        </p:sp>
        <p:sp>
          <p:nvSpPr>
            <p:cNvPr id="23570" name="直接连接符 21"/>
            <p:cNvSpPr>
              <a:spLocks noChangeShapeType="1"/>
            </p:cNvSpPr>
            <p:nvPr/>
          </p:nvSpPr>
          <p:spPr bwMode="auto">
            <a:xfrm rot="5400000">
              <a:off x="817" y="3951"/>
              <a:ext cx="499" cy="2"/>
            </a:xfrm>
            <a:prstGeom prst="line">
              <a:avLst/>
            </a:prstGeom>
            <a:noFill/>
            <a:ln w="38100">
              <a:solidFill>
                <a:schemeClr val="tx1"/>
              </a:solidFill>
              <a:round/>
              <a:headEnd/>
              <a:tailEnd/>
            </a:ln>
          </p:spPr>
          <p:txBody>
            <a:bodyPr/>
            <a:lstStyle/>
            <a:p>
              <a:endParaRPr lang="zh-CN" altLang="en-US"/>
            </a:p>
          </p:txBody>
        </p:sp>
        <p:sp>
          <p:nvSpPr>
            <p:cNvPr id="23571" name="TextBox 22"/>
            <p:cNvSpPr>
              <a:spLocks noChangeArrowheads="1"/>
            </p:cNvSpPr>
            <p:nvPr/>
          </p:nvSpPr>
          <p:spPr bwMode="auto">
            <a:xfrm>
              <a:off x="1170" y="3617"/>
              <a:ext cx="4477" cy="577"/>
            </a:xfrm>
            <a:prstGeom prst="rect">
              <a:avLst/>
            </a:prstGeom>
            <a:noFill/>
            <a:ln w="9525">
              <a:noFill/>
              <a:miter lim="800000"/>
              <a:headEnd/>
              <a:tailEnd/>
            </a:ln>
          </p:spPr>
          <p:txBody>
            <a:bodyPr>
              <a:spAutoFit/>
            </a:bodyPr>
            <a:lstStyle/>
            <a:p>
              <a:pPr>
                <a:lnSpc>
                  <a:spcPct val="150000"/>
                </a:lnSpc>
                <a:buSzPct val="171000"/>
              </a:pPr>
              <a:r>
                <a:rPr lang="zh-CN" altLang="en-US" sz="1200">
                  <a:solidFill>
                    <a:schemeClr val="tx1"/>
                  </a:solidFill>
                  <a:ea typeface="Gill Sans"/>
                  <a:cs typeface="Gill Sans"/>
                </a:rPr>
                <a:t>刀具参数的定义与刀具角度换算    刀具材料    车刀与刨刀    孔加工刀具    铣刀    拉刀    螺纹刀具    成形齿轮刀具    齿轮滚刀    加工蜗轮、蜗杆的刀具    插齿刀    梳齿刀    剃齿刀  直齿锥齿轮刀具    曲线齿锥齿加工刀具    非渐开线齿轮刀具  </a:t>
              </a:r>
            </a:p>
          </p:txBody>
        </p:sp>
      </p:grpSp>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Default">
      <a:majorFont>
        <a:latin typeface="Avenir Book"/>
        <a:ea typeface="Avenir Book"/>
        <a:cs typeface="Avenir Book"/>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CC99"/>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CC99"/>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8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Default">
      <a:majorFont>
        <a:latin typeface="Avenir Book"/>
        <a:ea typeface="Avenir Book"/>
        <a:cs typeface="Avenir Book"/>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CC99"/>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CC99"/>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8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2051</TotalTime>
  <Words>1794</Words>
  <Application>Microsoft Office PowerPoint</Application>
  <PresentationFormat>全屏显示(4:3)</PresentationFormat>
  <Paragraphs>148</Paragraphs>
  <Slides>16</Slides>
  <Notes>5</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Default</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window</cp:lastModifiedBy>
  <cp:revision>39</cp:revision>
  <dcterms:modified xsi:type="dcterms:W3CDTF">2016-09-07T04:54:43Z</dcterms:modified>
</cp:coreProperties>
</file>